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mv"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56" r:id="rId2"/>
    <p:sldId id="259" r:id="rId3"/>
    <p:sldId id="260" r:id="rId4"/>
    <p:sldId id="261" r:id="rId5"/>
    <p:sldId id="265" r:id="rId6"/>
    <p:sldId id="266" r:id="rId7"/>
    <p:sldId id="267" r:id="rId8"/>
    <p:sldId id="268" r:id="rId9"/>
    <p:sldId id="270" r:id="rId10"/>
    <p:sldId id="272" r:id="rId11"/>
    <p:sldId id="273" r:id="rId12"/>
    <p:sldId id="271" r:id="rId13"/>
    <p:sldId id="269" r:id="rId14"/>
    <p:sldId id="27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CSD"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gray"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6" autoAdjust="0"/>
    <p:restoredTop sz="77798" autoAdjust="0"/>
  </p:normalViewPr>
  <p:slideViewPr>
    <p:cSldViewPr snapToObjects="1">
      <p:cViewPr varScale="1">
        <p:scale>
          <a:sx n="81" d="100"/>
          <a:sy n="81" d="100"/>
        </p:scale>
        <p:origin x="-18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EFC70E-BB61-5F48-896C-53CD43AB9337}" type="datetimeFigureOut">
              <a:rPr lang="en-US" smtClean="0"/>
              <a:t>5/1/15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4DD0B81-587D-B243-9CD1-28D2CB1F1306}" type="slidenum">
              <a:rPr lang="en-US" smtClean="0"/>
              <a:t>‹#›</a:t>
            </a:fld>
            <a:endParaRPr lang="en-US"/>
          </a:p>
        </p:txBody>
      </p:sp>
    </p:spTree>
    <p:extLst>
      <p:ext uri="{BB962C8B-B14F-4D97-AF65-F5344CB8AC3E}">
        <p14:creationId xmlns:p14="http://schemas.microsoft.com/office/powerpoint/2010/main" val="32819636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5C0E88-56AC-4D8E-AF07-3561898BD70C}" type="datetimeFigureOut">
              <a:rPr lang="en-US" smtClean="0"/>
              <a:pPr/>
              <a:t>5/1/15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3DEAED-A956-4318-BA54-583C63B5B00E}" type="slidenum">
              <a:rPr lang="en-US" smtClean="0"/>
              <a:pPr/>
              <a:t>‹#›</a:t>
            </a:fld>
            <a:endParaRPr lang="en-US"/>
          </a:p>
        </p:txBody>
      </p:sp>
    </p:spTree>
    <p:extLst>
      <p:ext uri="{BB962C8B-B14F-4D97-AF65-F5344CB8AC3E}">
        <p14:creationId xmlns:p14="http://schemas.microsoft.com/office/powerpoint/2010/main" val="3008010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Intellectual independence</a:t>
            </a:r>
          </a:p>
          <a:p>
            <a:endParaRPr lang="en-US" dirty="0" smtClean="0"/>
          </a:p>
          <a:p>
            <a:r>
              <a:rPr lang="en-US" dirty="0" smtClean="0"/>
              <a:t>Reliance on THINGS to be happy</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2</a:t>
            </a:fld>
            <a:endParaRPr lang="en-US"/>
          </a:p>
        </p:txBody>
      </p:sp>
    </p:spTree>
    <p:extLst>
      <p:ext uri="{BB962C8B-B14F-4D97-AF65-F5344CB8AC3E}">
        <p14:creationId xmlns:p14="http://schemas.microsoft.com/office/powerpoint/2010/main" val="1760655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Life-altering Perceptual changes</a:t>
            </a:r>
          </a:p>
          <a:p>
            <a:endParaRPr lang="en-US" dirty="0" smtClean="0"/>
          </a:p>
          <a:p>
            <a:r>
              <a:rPr lang="en-US" dirty="0" smtClean="0"/>
              <a:t>Maintaining</a:t>
            </a:r>
            <a:r>
              <a:rPr lang="en-US" baseline="0" dirty="0" smtClean="0"/>
              <a:t> credibility/Perceptions of normality</a:t>
            </a:r>
          </a:p>
          <a:p>
            <a:endParaRPr lang="en-US" baseline="0" dirty="0" smtClean="0"/>
          </a:p>
          <a:p>
            <a:r>
              <a:rPr lang="en-US" baseline="0" dirty="0" smtClean="0"/>
              <a:t>The Proper Relationship Between the Individual &amp; Society</a:t>
            </a:r>
          </a:p>
          <a:p>
            <a:endParaRPr lang="en-US" baseline="0" dirty="0" smtClean="0"/>
          </a:p>
          <a:p>
            <a:r>
              <a:rPr lang="en-US" baseline="0" dirty="0" smtClean="0"/>
              <a:t>How we use our brains: Can knowledge be destroyed?</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11</a:t>
            </a:fld>
            <a:endParaRPr lang="en-US"/>
          </a:p>
        </p:txBody>
      </p:sp>
    </p:spTree>
    <p:extLst>
      <p:ext uri="{BB962C8B-B14F-4D97-AF65-F5344CB8AC3E}">
        <p14:creationId xmlns:p14="http://schemas.microsoft.com/office/powerpoint/2010/main" val="346955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nature of grief</a:t>
            </a:r>
          </a:p>
          <a:p>
            <a:endParaRPr lang="en-US" dirty="0" smtClean="0"/>
          </a:p>
          <a:p>
            <a:r>
              <a:rPr lang="en-US" dirty="0" smtClean="0"/>
              <a:t>The purpose of Life</a:t>
            </a:r>
          </a:p>
          <a:p>
            <a:endParaRPr lang="en-US" dirty="0" smtClean="0"/>
          </a:p>
          <a:p>
            <a:r>
              <a:rPr lang="en-US" dirty="0" smtClean="0"/>
              <a:t>Nature’s wrath</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12</a:t>
            </a:fld>
            <a:endParaRPr lang="en-US"/>
          </a:p>
        </p:txBody>
      </p:sp>
    </p:spTree>
    <p:extLst>
      <p:ext uri="{BB962C8B-B14F-4D97-AF65-F5344CB8AC3E}">
        <p14:creationId xmlns:p14="http://schemas.microsoft.com/office/powerpoint/2010/main" val="2942679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Learning from our</a:t>
            </a:r>
            <a:r>
              <a:rPr lang="en-US" baseline="0" dirty="0" smtClean="0"/>
              <a:t> own mistakes</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13</a:t>
            </a:fld>
            <a:endParaRPr lang="en-US"/>
          </a:p>
        </p:txBody>
      </p:sp>
    </p:spTree>
    <p:extLst>
      <p:ext uri="{BB962C8B-B14F-4D97-AF65-F5344CB8AC3E}">
        <p14:creationId xmlns:p14="http://schemas.microsoft.com/office/powerpoint/2010/main" val="2731337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Debate Topics:</a:t>
            </a:r>
          </a:p>
          <a:p>
            <a:r>
              <a:rPr lang="en-US" baseline="0" dirty="0" smtClean="0"/>
              <a:t>The problem with the society in F451 is that it tried to “take away the bad things” – at least from the awareness or concern of the citizens – in order to make them happy.  </a:t>
            </a:r>
          </a:p>
          <a:p>
            <a:r>
              <a:rPr lang="en-US" baseline="0" dirty="0" smtClean="0"/>
              <a:t>Bradbury’s message is encapsulated by Ecclesiastes, which </a:t>
            </a:r>
            <a:r>
              <a:rPr lang="en-US" baseline="0" dirty="0" err="1" smtClean="0"/>
              <a:t>Montag</a:t>
            </a:r>
            <a:r>
              <a:rPr lang="en-US" baseline="0" dirty="0" smtClean="0"/>
              <a:t> recites in the closing lines.  He is saying that we need ALL these things in order to have a functioning society AND to experience genuine happiness.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So why do we need all these horrible things?  War? Hate? Killing? Grief? Some think there is no such thing as a Utopia because a perfect world is impossible in a world of imperfect people.  Bradbury is arguing that you need all of these things to have a healthy society.  Why?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A43DEAED-A956-4318-BA54-583C63B5B00E}" type="slidenum">
              <a:rPr lang="en-US" smtClean="0"/>
              <a:pPr/>
              <a:t>14</a:t>
            </a:fld>
            <a:endParaRPr lang="en-US"/>
          </a:p>
        </p:txBody>
      </p:sp>
    </p:spTree>
    <p:extLst>
      <p:ext uri="{BB962C8B-B14F-4D97-AF65-F5344CB8AC3E}">
        <p14:creationId xmlns:p14="http://schemas.microsoft.com/office/powerpoint/2010/main" val="1158719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Worry about yourself and your own problems – mind your business…</a:t>
            </a:r>
          </a:p>
          <a:p>
            <a:endParaRPr lang="en-US" dirty="0" smtClean="0"/>
          </a:p>
          <a:p>
            <a:r>
              <a:rPr lang="en-US" dirty="0" smtClean="0"/>
              <a:t>Sticking up for others leaves you vulnerable…</a:t>
            </a:r>
          </a:p>
          <a:p>
            <a:endParaRPr lang="en-US" dirty="0" smtClean="0"/>
          </a:p>
          <a:p>
            <a:r>
              <a:rPr lang="en-US" dirty="0" smtClean="0"/>
              <a:t>The psychology of victimization…</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3</a:t>
            </a:fld>
            <a:endParaRPr lang="en-US"/>
          </a:p>
        </p:txBody>
      </p:sp>
    </p:spTree>
    <p:extLst>
      <p:ext uri="{BB962C8B-B14F-4D97-AF65-F5344CB8AC3E}">
        <p14:creationId xmlns:p14="http://schemas.microsoft.com/office/powerpoint/2010/main" val="3021627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books and reading DO</a:t>
            </a:r>
            <a:r>
              <a:rPr lang="en-US" baseline="0" dirty="0" smtClean="0"/>
              <a:t> that make a difference?</a:t>
            </a:r>
          </a:p>
          <a:p>
            <a:r>
              <a:rPr lang="en-US" baseline="0" dirty="0" smtClean="0"/>
              <a:t>Where else can we find these things?</a:t>
            </a:r>
          </a:p>
          <a:p>
            <a:r>
              <a:rPr lang="en-US" baseline="0" dirty="0" smtClean="0"/>
              <a:t>Where are the villains?</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4</a:t>
            </a:fld>
            <a:endParaRPr lang="en-US"/>
          </a:p>
        </p:txBody>
      </p:sp>
    </p:spTree>
    <p:extLst>
      <p:ext uri="{BB962C8B-B14F-4D97-AF65-F5344CB8AC3E}">
        <p14:creationId xmlns:p14="http://schemas.microsoft.com/office/powerpoint/2010/main" val="2948988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a:t>
            </a:r>
            <a:r>
              <a:rPr lang="en-US" baseline="0" dirty="0" smtClean="0"/>
              <a:t> Why do we do what we do?  How does it provide these things?  Does it?</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5</a:t>
            </a:fld>
            <a:endParaRPr lang="en-US"/>
          </a:p>
        </p:txBody>
      </p:sp>
    </p:spTree>
    <p:extLst>
      <p:ext uri="{BB962C8B-B14F-4D97-AF65-F5344CB8AC3E}">
        <p14:creationId xmlns:p14="http://schemas.microsoft.com/office/powerpoint/2010/main" val="3592796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“Psychopaths and sociopaths”</a:t>
            </a:r>
          </a:p>
          <a:p>
            <a:r>
              <a:rPr lang="en-US" dirty="0" smtClean="0"/>
              <a:t>On “Denial”</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6</a:t>
            </a:fld>
            <a:endParaRPr lang="en-US"/>
          </a:p>
        </p:txBody>
      </p:sp>
    </p:spTree>
    <p:extLst>
      <p:ext uri="{BB962C8B-B14F-4D97-AF65-F5344CB8AC3E}">
        <p14:creationId xmlns:p14="http://schemas.microsoft.com/office/powerpoint/2010/main" val="1354747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smtClean="0"/>
              <a:t>How do you defeat the majority?</a:t>
            </a:r>
            <a:endParaRPr lang="en-US" sz="1800" b="1"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7</a:t>
            </a:fld>
            <a:endParaRPr lang="en-US"/>
          </a:p>
        </p:txBody>
      </p:sp>
    </p:spTree>
    <p:extLst>
      <p:ext uri="{BB962C8B-B14F-4D97-AF65-F5344CB8AC3E}">
        <p14:creationId xmlns:p14="http://schemas.microsoft.com/office/powerpoint/2010/main" val="4069984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Immortality &amp; legacy</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8</a:t>
            </a:fld>
            <a:endParaRPr lang="en-US"/>
          </a:p>
        </p:txBody>
      </p:sp>
    </p:spTree>
    <p:extLst>
      <p:ext uri="{BB962C8B-B14F-4D97-AF65-F5344CB8AC3E}">
        <p14:creationId xmlns:p14="http://schemas.microsoft.com/office/powerpoint/2010/main" val="1310564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Passing the buck:  “It’s nobody’s fault – at least it’s not MINE…”</a:t>
            </a:r>
          </a:p>
          <a:p>
            <a:r>
              <a:rPr lang="en-US" dirty="0" smtClean="0"/>
              <a:t>A societal</a:t>
            </a:r>
            <a:r>
              <a:rPr lang="en-US" baseline="0" dirty="0" smtClean="0"/>
              <a:t> epidemic of </a:t>
            </a:r>
            <a:r>
              <a:rPr lang="en-US" baseline="0" dirty="0" err="1" smtClean="0"/>
              <a:t>aresponsibility</a:t>
            </a:r>
            <a:endParaRPr lang="en-US" baseline="0" dirty="0" smtClean="0"/>
          </a:p>
          <a:p>
            <a:endParaRPr lang="en-US" baseline="0" dirty="0" smtClean="0"/>
          </a:p>
          <a:p>
            <a:r>
              <a:rPr lang="en-US" dirty="0" smtClean="0"/>
              <a:t>Escapism:</a:t>
            </a:r>
            <a:r>
              <a:rPr lang="en-US" baseline="0" dirty="0" smtClean="0"/>
              <a:t> Living in a fantasy of social media and video games</a:t>
            </a:r>
          </a:p>
          <a:p>
            <a:r>
              <a:rPr lang="en-US" baseline="0" dirty="0" smtClean="0"/>
              <a:t>Psychically healthy or postponing the inevitable?</a:t>
            </a:r>
          </a:p>
          <a:p>
            <a:endParaRPr lang="en-US" baseline="0" dirty="0" smtClean="0"/>
          </a:p>
          <a:p>
            <a:r>
              <a:rPr lang="en-US" baseline="0" dirty="0" smtClean="0"/>
              <a:t>Positive destruction?</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9</a:t>
            </a:fld>
            <a:endParaRPr lang="en-US"/>
          </a:p>
        </p:txBody>
      </p:sp>
    </p:spTree>
    <p:extLst>
      <p:ext uri="{BB962C8B-B14F-4D97-AF65-F5344CB8AC3E}">
        <p14:creationId xmlns:p14="http://schemas.microsoft.com/office/powerpoint/2010/main" val="4112880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Pedestrianism gone</a:t>
            </a:r>
            <a:r>
              <a:rPr lang="en-US" baseline="0" dirty="0" smtClean="0"/>
              <a:t> extinct</a:t>
            </a:r>
          </a:p>
          <a:p>
            <a:endParaRPr lang="en-US" baseline="0" dirty="0" smtClean="0"/>
          </a:p>
          <a:p>
            <a:r>
              <a:rPr lang="en-US" baseline="0" dirty="0" smtClean="0"/>
              <a:t>Reality TV and the train wreck you can’t NOT watch…</a:t>
            </a:r>
          </a:p>
          <a:p>
            <a:endParaRPr lang="en-US" baseline="0" dirty="0" smtClean="0"/>
          </a:p>
          <a:p>
            <a:r>
              <a:rPr lang="en-US" baseline="0" dirty="0" smtClean="0"/>
              <a:t>Real Life and major transitions</a:t>
            </a:r>
            <a:endParaRPr lang="en-US" dirty="0"/>
          </a:p>
        </p:txBody>
      </p:sp>
      <p:sp>
        <p:nvSpPr>
          <p:cNvPr id="4" name="Slide Number Placeholder 3"/>
          <p:cNvSpPr>
            <a:spLocks noGrp="1"/>
          </p:cNvSpPr>
          <p:nvPr>
            <p:ph type="sldNum" sz="quarter" idx="10"/>
          </p:nvPr>
        </p:nvSpPr>
        <p:spPr/>
        <p:txBody>
          <a:bodyPr/>
          <a:lstStyle/>
          <a:p>
            <a:fld id="{A43DEAED-A956-4318-BA54-583C63B5B00E}" type="slidenum">
              <a:rPr lang="en-US" smtClean="0"/>
              <a:pPr/>
              <a:t>10</a:t>
            </a:fld>
            <a:endParaRPr lang="en-US"/>
          </a:p>
        </p:txBody>
      </p:sp>
    </p:spTree>
    <p:extLst>
      <p:ext uri="{BB962C8B-B14F-4D97-AF65-F5344CB8AC3E}">
        <p14:creationId xmlns:p14="http://schemas.microsoft.com/office/powerpoint/2010/main" val="2469040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348" y="1371600"/>
            <a:ext cx="8147304" cy="1344168"/>
          </a:xfrm>
        </p:spPr>
        <p:txBody>
          <a:bodyPr vert="horz" lIns="91440" tIns="45720" rIns="91440" bIns="45720" rtlCol="0" anchor="b" anchorCtr="0">
            <a:normAutofit/>
            <a:scene3d>
              <a:camera prst="orthographicFront"/>
              <a:lightRig rig="threePt" dir="t">
                <a:rot lat="0" lon="0" rev="10800000"/>
              </a:lightRig>
            </a:scene3d>
            <a:sp3d extrusionH="57150">
              <a:bevelT w="38100" h="38100" prst="relaxedInset"/>
              <a:bevelB w="38100" h="38100" prst="relaxedInset"/>
            </a:sp3d>
          </a:bodyPr>
          <a:lstStyle>
            <a:lvl1pPr algn="ctr" defTabSz="914400" rtl="0" eaLnBrk="1" latinLnBrk="0" hangingPunct="1">
              <a:lnSpc>
                <a:spcPts val="6400"/>
              </a:lnSpc>
              <a:spcBef>
                <a:spcPct val="0"/>
              </a:spcBef>
              <a:buNone/>
              <a:defRPr sz="6000" kern="1200">
                <a:solidFill>
                  <a:schemeClr val="bg1"/>
                </a:solidFill>
                <a:effectLst>
                  <a:outerShdw blurRad="25400" dist="19050" dir="4200000" algn="ctr" rotWithShape="0">
                    <a:schemeClr val="tx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98348" y="2715767"/>
            <a:ext cx="8147304" cy="667512"/>
          </a:xfrm>
        </p:spPr>
        <p:txBody>
          <a:bodyPr vert="horz" lIns="91440" tIns="45720" rIns="91440" bIns="45720" rtlCol="0">
            <a:normAutofit/>
            <a:scene3d>
              <a:camera prst="orthographicFront"/>
              <a:lightRig rig="threePt" dir="t"/>
            </a:scene3d>
            <a:sp3d extrusionH="57150">
              <a:bevelT w="38100" h="38100" prst="relaxedInset"/>
              <a:bevelB w="38100" h="38100" prst="relaxedInset"/>
            </a:sp3d>
          </a:bodyPr>
          <a:lstStyle>
            <a:lvl1pPr marL="0" indent="0" algn="ctr" defTabSz="914400" rtl="0" eaLnBrk="1" latinLnBrk="0" hangingPunct="1">
              <a:spcBef>
                <a:spcPts val="2000"/>
              </a:spcBef>
              <a:buClr>
                <a:schemeClr val="tx1">
                  <a:lumMod val="75000"/>
                  <a:lumOff val="25000"/>
                </a:schemeClr>
              </a:buClr>
              <a:buSzPct val="75000"/>
              <a:buFont typeface="Wingdings 2" pitchFamily="18" charset="2"/>
              <a:buNone/>
              <a:defRPr sz="2200" b="0" kern="1200" baseline="0">
                <a:solidFill>
                  <a:schemeClr val="bg1"/>
                </a:solidFill>
                <a:effectLst>
                  <a:outerShdw blurRad="25400" dist="25400" dir="4200000" algn="ctr" rotWithShape="0">
                    <a:schemeClr val="tx1">
                      <a:alpha val="4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3AEA19B3-BC6D-4E56-93BC-B9B0EF1523FC}" type="datetime1">
              <a:rPr lang="en-US"/>
              <a:pPr/>
              <a:t>5/1/15</a:t>
            </a:fld>
            <a:endParaRPr dirty="0"/>
          </a:p>
        </p:txBody>
      </p:sp>
      <p:sp>
        <p:nvSpPr>
          <p:cNvPr id="5" name="Footer Placeholder 4"/>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r>
              <a:rPr dirty="0"/>
              <a:t>
              </a:t>
            </a:r>
          </a:p>
        </p:txBody>
      </p:sp>
      <p:sp>
        <p:nvSpPr>
          <p:cNvPr id="6" name="Slide Number Placeholder 5"/>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A1AD90BA-A4A1-41C2-9DD3-1F9AED156E09}" type="slidenum">
              <a:rPr/>
              <a:pPr/>
              <a:t>‹#›</a:t>
            </a:fld>
            <a:endParaRP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en-US" smtClean="0"/>
              <a:t>Click to edit Master title style</a:t>
            </a:r>
            <a:endParaRPr/>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4518CA-698C-8F4F-B3B9-CF04B6480DA4}" type="slidenum">
              <a:rPr lang="en-US" smtClean="0"/>
              <a:pPr/>
              <a:t>‹#›</a:t>
            </a:fld>
            <a:endParaRPr lang="en-US" dirty="0"/>
          </a:p>
        </p:txBody>
      </p:sp>
      <p:sp>
        <p:nvSpPr>
          <p:cNvPr id="8" name="Picture Placeholder 2"/>
          <p:cNvSpPr>
            <a:spLocks noGrp="1"/>
          </p:cNvSpPr>
          <p:nvPr>
            <p:ph type="pic" idx="1"/>
          </p:nvPr>
        </p:nvSpPr>
        <p:spPr>
          <a:xfrm>
            <a:off x="4805045" y="430306"/>
            <a:ext cx="3840480" cy="5432612"/>
          </a:xfrm>
          <a:solidFill>
            <a:schemeClr val="bg1">
              <a:lumMod val="85000"/>
            </a:schemeClr>
          </a:solidFill>
          <a:ln w="127000" cap="sq">
            <a:solidFill>
              <a:schemeClr val="bg1"/>
            </a:solidFill>
            <a:miter lim="800000"/>
          </a:ln>
          <a:effectLst>
            <a:outerShdw blurRad="76200" dist="12700" dir="5400000" sx="100500" sy="100500" rotWithShape="0">
              <a:prstClr val="black">
                <a:alpha val="30000"/>
              </a:prstClr>
            </a:outerShdw>
          </a:effectLst>
          <a:scene3d>
            <a:camera prst="orthographicFront"/>
            <a:lightRig rig="threePt" dir="t"/>
          </a:scene3d>
          <a:sp3d extrusionH="50800">
            <a:extrusionClr>
              <a:schemeClr val="tx1"/>
            </a:extrusionClr>
            <a:contourClr>
              <a:schemeClr val="tx1"/>
            </a:contourClr>
          </a:sp3d>
        </p:spPr>
        <p:txBody>
          <a:bodyPr vert="horz" lIns="91440" tIns="45720" rIns="91440" bIns="45720" rtlCol="0">
            <a:normAutofit/>
          </a:bodyPr>
          <a:lstStyle>
            <a:lvl1pPr marL="457200" indent="-457200" algn="l" defTabSz="914400" rtl="0" eaLnBrk="1" latinLnBrk="0" hangingPunct="1">
              <a:spcBef>
                <a:spcPts val="2000"/>
              </a:spcBef>
              <a:buClr>
                <a:schemeClr val="accent2">
                  <a:lumMod val="50000"/>
                  <a:lumOff val="50000"/>
                </a:schemeClr>
              </a:buClr>
              <a:buSzPct val="75000"/>
              <a:buFont typeface="Wingdings 2" pitchFamily="18" charset="2"/>
              <a:buNone/>
              <a:defRPr sz="2200" kern="1200">
                <a:solidFill>
                  <a:schemeClr val="tx1">
                    <a:lumMod val="75000"/>
                    <a:lumOff val="2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61412" y="417513"/>
            <a:ext cx="1600200" cy="570865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11174" y="417513"/>
            <a:ext cx="6499225"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losing">
    <p:bg>
      <p:bgRef idx="1003">
        <a:schemeClr val="bg2"/>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78F27897-233E-5541-9F52-13D7BA5BD637}" type="datetimeFigureOut">
              <a:rPr lang="en-US" smtClean="0"/>
              <a:pPr/>
              <a:t>5/1/15</a:t>
            </a:fld>
            <a:endParaRPr lang="en-US" dirty="0"/>
          </a:p>
        </p:txBody>
      </p:sp>
      <p:sp>
        <p:nvSpPr>
          <p:cNvPr id="4" name="Footer Placeholder 3"/>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dirty="0"/>
          </a:p>
        </p:txBody>
      </p:sp>
      <p:sp>
        <p:nvSpPr>
          <p:cNvPr id="5" name="Slide Number Placeholder 4"/>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494518CA-698C-8F4F-B3B9-CF04B6480DA4}"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475" y="4343398"/>
            <a:ext cx="8147049" cy="1346013"/>
          </a:xfrm>
        </p:spPr>
        <p:txBody>
          <a:bodyPr>
            <a:normAutofit/>
            <a:scene3d>
              <a:camera prst="orthographicFront"/>
              <a:lightRig rig="threePt" dir="t">
                <a:rot lat="0" lon="0" rev="10800000"/>
              </a:lightRig>
            </a:scene3d>
            <a:sp3d extrusionH="57150">
              <a:bevelT w="38100" h="38100" prst="relaxedInset"/>
              <a:bevelB w="38100" h="38100" prst="relaxedInset"/>
            </a:sp3d>
          </a:bodyPr>
          <a:lstStyle>
            <a:lvl1pPr>
              <a:lnSpc>
                <a:spcPts val="6400"/>
              </a:lnSpc>
              <a:defRPr sz="6000">
                <a:solidFill>
                  <a:schemeClr val="bg1"/>
                </a:solidFill>
                <a:effectLst>
                  <a:outerShdw blurRad="25400" dist="19050" dir="4200000" algn="ctr" rotWithShape="0">
                    <a:schemeClr val="tx1">
                      <a:alpha val="40000"/>
                    </a:scheme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498475" y="5688105"/>
            <a:ext cx="8147050" cy="663387"/>
          </a:xfrm>
        </p:spPr>
        <p:txBody>
          <a:bodyPr>
            <a:scene3d>
              <a:camera prst="orthographicFront"/>
              <a:lightRig rig="threePt" dir="t"/>
            </a:scene3d>
            <a:sp3d extrusionH="57150">
              <a:bevelT w="38100" h="38100" prst="relaxedInset"/>
              <a:bevelB w="38100" h="38100" prst="relaxedInset"/>
            </a:sp3d>
          </a:bodyPr>
          <a:lstStyle>
            <a:lvl1pPr marL="0" indent="0" algn="ctr">
              <a:buNone/>
              <a:defRPr b="0" baseline="0">
                <a:solidFill>
                  <a:schemeClr val="bg1"/>
                </a:solidFill>
                <a:effectLst>
                  <a:outerShdw blurRad="25400" dist="25400" dir="4200000" algn="ctr" rotWithShape="0">
                    <a:schemeClr val="tx1">
                      <a:alpha val="40000"/>
                    </a:scheme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78F27897-233E-5541-9F52-13D7BA5BD637}" type="datetimeFigureOut">
              <a:rPr lang="en-US" smtClean="0"/>
              <a:pPr/>
              <a:t>5/1/15</a:t>
            </a:fld>
            <a:endParaRPr lang="en-US" dirty="0"/>
          </a:p>
        </p:txBody>
      </p:sp>
      <p:sp>
        <p:nvSpPr>
          <p:cNvPr id="5" name="Footer Placeholder 4"/>
          <p:cNvSpPr>
            <a:spLocks noGrp="1"/>
          </p:cNvSpPr>
          <p:nvPr>
            <p:ph type="ftr" sz="quarter" idx="11"/>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494518CA-698C-8F4F-B3B9-CF04B6480DA4}" type="slidenum">
              <a:rPr lang="en-US" smtClean="0"/>
              <a:pPr/>
              <a:t>‹#›</a:t>
            </a:fld>
            <a:endParaRPr lang="en-US" dirty="0"/>
          </a:p>
        </p:txBody>
      </p:sp>
      <p:sp>
        <p:nvSpPr>
          <p:cNvPr id="8" name="Picture Placeholder 7"/>
          <p:cNvSpPr>
            <a:spLocks noGrp="1"/>
          </p:cNvSpPr>
          <p:nvPr>
            <p:ph type="pic" sz="quarter" idx="13"/>
          </p:nvPr>
        </p:nvSpPr>
        <p:spPr>
          <a:xfrm>
            <a:off x="1981200" y="685800"/>
            <a:ext cx="5181600" cy="3352800"/>
          </a:xfrm>
          <a:solidFill>
            <a:schemeClr val="tx1">
              <a:lumMod val="75000"/>
            </a:schemeClr>
          </a:solidFill>
          <a:ln w="127000" cap="sq">
            <a:solidFill>
              <a:schemeClr val="tx1"/>
            </a:solidFill>
            <a:miter lim="800000"/>
          </a:ln>
          <a:effectLst>
            <a:outerShdw blurRad="63500" sx="101000" sy="101000" algn="ctr" rotWithShape="0">
              <a:schemeClr val="bg2">
                <a:lumMod val="20000"/>
                <a:lumOff val="80000"/>
                <a:alpha val="40000"/>
              </a:schemeClr>
            </a:outerShdw>
          </a:effectLst>
          <a:scene3d>
            <a:camera prst="orthographicFront"/>
            <a:lightRig rig="twoPt" dir="t">
              <a:rot lat="0" lon="0" rev="9000000"/>
            </a:lightRig>
          </a:scene3d>
          <a:sp3d prstMaterial="matte">
            <a:bevelT w="12700" prst="relaxedInset"/>
            <a:bevelB w="38100" h="127000" prst="relaxedInset"/>
            <a:extrusionClr>
              <a:schemeClr val="tx1"/>
            </a:extrusionClr>
            <a:contourClr>
              <a:schemeClr val="tx1"/>
            </a:contourClr>
          </a:sp3d>
        </p:spPr>
        <p:txBody>
          <a:bodyPr/>
          <a:lstStyle>
            <a:lvl1pPr>
              <a:buNone/>
              <a:defRPr/>
            </a:lvl1pPr>
          </a:lstStyle>
          <a:p>
            <a:r>
              <a:rPr lang="en-US" dirty="0" smtClean="0"/>
              <a:t>Click icon to add picture</a:t>
            </a:r>
            <a:endParaRP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8475" y="1774826"/>
            <a:ext cx="8147050" cy="1873250"/>
          </a:xfrm>
        </p:spPr>
        <p:txBody>
          <a:bodyPr anchor="b" anchorCtr="0"/>
          <a:lstStyle>
            <a:lvl1pPr algn="ctr">
              <a:defRPr sz="6000" b="0" cap="none" baseline="0"/>
            </a:lvl1pPr>
          </a:lstStyle>
          <a:p>
            <a:r>
              <a:rPr lang="en-US" smtClean="0"/>
              <a:t>Click to edit Master title style</a:t>
            </a:r>
            <a:endParaRPr/>
          </a:p>
        </p:txBody>
      </p:sp>
      <p:sp>
        <p:nvSpPr>
          <p:cNvPr id="3" name="Text Placeholder 2"/>
          <p:cNvSpPr>
            <a:spLocks noGrp="1"/>
          </p:cNvSpPr>
          <p:nvPr>
            <p:ph type="body" idx="1"/>
          </p:nvPr>
        </p:nvSpPr>
        <p:spPr>
          <a:xfrm>
            <a:off x="498475" y="3654519"/>
            <a:ext cx="8147050" cy="1500187"/>
          </a:xfrm>
        </p:spPr>
        <p:txBody>
          <a:bodyPr anchor="t" anchorCtr="0">
            <a:normAutofit/>
          </a:bodyPr>
          <a:lstStyle>
            <a:lvl1pPr marL="0" indent="0" algn="ctr">
              <a:buNone/>
              <a:defRPr sz="22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301A2-9537-4F11-903A-9D7FEDBB449A}" type="datetime1">
              <a:rPr lang="en-US"/>
              <a:pPr/>
              <a:t>5/1/15</a:t>
            </a:fld>
            <a:endParaRPr dirty="0"/>
          </a:p>
        </p:txBody>
      </p:sp>
      <p:sp>
        <p:nvSpPr>
          <p:cNvPr id="5" name="Footer Placeholder 4"/>
          <p:cNvSpPr>
            <a:spLocks noGrp="1"/>
          </p:cNvSpPr>
          <p:nvPr>
            <p:ph type="ftr" sz="quarter" idx="11"/>
          </p:nvPr>
        </p:nvSpPr>
        <p:spPr/>
        <p:txBody>
          <a:bodyPr/>
          <a:lstStyle/>
          <a:p>
            <a:r>
              <a:rPr dirty="0"/>
              <a:t>
              </a:t>
            </a:r>
          </a:p>
        </p:txBody>
      </p:sp>
      <p:sp>
        <p:nvSpPr>
          <p:cNvPr id="6" name="Slide Number Placeholder 5"/>
          <p:cNvSpPr>
            <a:spLocks noGrp="1"/>
          </p:cNvSpPr>
          <p:nvPr>
            <p:ph type="sldNum" sz="quarter" idx="12"/>
          </p:nvPr>
        </p:nvSpPr>
        <p:spPr/>
        <p:txBody>
          <a:bodyPr/>
          <a:lstStyle/>
          <a:p>
            <a:fld id="{8AF02B71-8991-4516-A01E-F1A9ACD28BDC}" type="slidenum">
              <a:rPr/>
              <a:pPr/>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p>
            <a:r>
              <a:rPr lang="en-US" smtClean="0"/>
              <a:t>Click to edit Master title style</a:t>
            </a:r>
            <a:endParaRPr/>
          </a:p>
        </p:txBody>
      </p:sp>
      <p:sp>
        <p:nvSpPr>
          <p:cNvPr id="3" name="Content Placeholder 2"/>
          <p:cNvSpPr>
            <a:spLocks noGrp="1"/>
          </p:cNvSpPr>
          <p:nvPr>
            <p:ph sz="half" idx="1"/>
          </p:nvPr>
        </p:nvSpPr>
        <p:spPr>
          <a:xfrm>
            <a:off x="498475" y="1762125"/>
            <a:ext cx="3840480" cy="436403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5046" y="1762125"/>
            <a:ext cx="3840480" cy="436403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98475" y="1550894"/>
            <a:ext cx="3840480" cy="715962"/>
          </a:xfrm>
        </p:spPr>
        <p:txBody>
          <a:bodyPr anchor="b"/>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8475" y="2541494"/>
            <a:ext cx="3840480" cy="3584668"/>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05046" y="1550894"/>
            <a:ext cx="3840480" cy="715962"/>
          </a:xfrm>
        </p:spPr>
        <p:txBody>
          <a:bodyPr anchor="b"/>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5046" y="2541494"/>
            <a:ext cx="3840480" cy="3584668"/>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4518CA-698C-8F4F-B3B9-CF04B6480DA4}" type="slidenum">
              <a:rPr lang="en-US" smtClean="0"/>
              <a:pPr/>
              <a:t>‹#›</a:t>
            </a:fld>
            <a:endParaRPr lang="en-US" dirty="0"/>
          </a:p>
        </p:txBody>
      </p:sp>
      <p:cxnSp>
        <p:nvCxnSpPr>
          <p:cNvPr id="11" name="Straight Connector 10"/>
          <p:cNvCxnSpPr/>
          <p:nvPr/>
        </p:nvCxnSpPr>
        <p:spPr>
          <a:xfrm>
            <a:off x="502920"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05045"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en-US" smtClean="0"/>
              <a:t>Click to edit Master title style</a:t>
            </a:r>
            <a:endParaRPr/>
          </a:p>
        </p:txBody>
      </p:sp>
      <p:sp>
        <p:nvSpPr>
          <p:cNvPr id="3" name="Content Placeholder 2"/>
          <p:cNvSpPr>
            <a:spLocks noGrp="1"/>
          </p:cNvSpPr>
          <p:nvPr>
            <p:ph idx="1"/>
          </p:nvPr>
        </p:nvSpPr>
        <p:spPr>
          <a:xfrm>
            <a:off x="4792532" y="403412"/>
            <a:ext cx="3840480" cy="5722751"/>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F27897-233E-5541-9F52-13D7BA5BD637}" type="datetimeFigureOut">
              <a:rPr lang="en-US" smtClean="0"/>
              <a:pPr/>
              <a:t>5/1/15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4518CA-698C-8F4F-B3B9-CF04B6480DA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5" y="94129"/>
            <a:ext cx="8147051" cy="1452283"/>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498475" y="1761565"/>
            <a:ext cx="8147051" cy="43645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188259" y="6356350"/>
            <a:ext cx="2133600" cy="365125"/>
          </a:xfrm>
          <a:prstGeom prst="rect">
            <a:avLst/>
          </a:prstGeom>
        </p:spPr>
        <p:txBody>
          <a:bodyPr vert="horz" lIns="91440" tIns="45720" rIns="91440" bIns="45720" rtlCol="0" anchor="ctr"/>
          <a:lstStyle>
            <a:lvl1pPr algn="l">
              <a:defRPr sz="1100">
                <a:solidFill>
                  <a:schemeClr val="tx1">
                    <a:lumMod val="75000"/>
                    <a:lumOff val="25000"/>
                  </a:schemeClr>
                </a:solidFill>
              </a:defRPr>
            </a:lvl1pPr>
          </a:lstStyle>
          <a:p>
            <a:fld id="{78F27897-233E-5541-9F52-13D7BA5BD637}" type="datetimeFigureOut">
              <a:rPr lang="en-US" smtClean="0"/>
              <a:pPr/>
              <a:t>5/1/15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6817659" y="6356350"/>
            <a:ext cx="2133600" cy="365125"/>
          </a:xfrm>
          <a:prstGeom prst="rect">
            <a:avLst/>
          </a:prstGeom>
        </p:spPr>
        <p:txBody>
          <a:bodyPr vert="horz" lIns="91440" tIns="45720" rIns="91440" bIns="45720" rtlCol="0" anchor="ctr"/>
          <a:lstStyle>
            <a:lvl1pPr algn="r">
              <a:defRPr sz="1100">
                <a:solidFill>
                  <a:schemeClr val="tx1">
                    <a:lumMod val="75000"/>
                    <a:lumOff val="25000"/>
                  </a:schemeClr>
                </a:solidFill>
              </a:defRPr>
            </a:lvl1pPr>
          </a:lstStyle>
          <a:p>
            <a:fld id="{494518CA-698C-8F4F-B3B9-CF04B6480DA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p:titleStyle>
    <p:bodyStyle>
      <a:lvl1pPr marL="457200" indent="-457200" algn="l" defTabSz="914400" rtl="0" eaLnBrk="1" latinLnBrk="0" hangingPunct="1">
        <a:spcBef>
          <a:spcPts val="2000"/>
        </a:spcBef>
        <a:buClr>
          <a:schemeClr val="tx1">
            <a:lumMod val="75000"/>
            <a:lumOff val="25000"/>
          </a:schemeClr>
        </a:buClr>
        <a:buSzPct val="75000"/>
        <a:buFont typeface="Wingdings 2" pitchFamily="18" charset="2"/>
        <a:buChar char=""/>
        <a:defRPr sz="2200" kern="1200">
          <a:solidFill>
            <a:schemeClr val="tx1">
              <a:lumMod val="75000"/>
              <a:lumOff val="25000"/>
            </a:schemeClr>
          </a:solidFill>
          <a:latin typeface="+mn-lt"/>
          <a:ea typeface="+mn-ea"/>
          <a:cs typeface="+mn-cs"/>
        </a:defRPr>
      </a:lvl1pPr>
      <a:lvl2pPr marL="914400" indent="-457200" algn="l" defTabSz="914400" rtl="0" eaLnBrk="1" latinLnBrk="0" hangingPunct="1">
        <a:spcBef>
          <a:spcPts val="600"/>
        </a:spcBef>
        <a:buClr>
          <a:schemeClr val="tx1">
            <a:lumMod val="50000"/>
            <a:lumOff val="50000"/>
          </a:schemeClr>
        </a:buClr>
        <a:buSzPct val="75000"/>
        <a:buFont typeface="Wingdings 2" pitchFamily="18" charset="2"/>
        <a:buChar char=""/>
        <a:defRPr sz="2000" kern="1200">
          <a:solidFill>
            <a:schemeClr val="tx1">
              <a:lumMod val="75000"/>
              <a:lumOff val="25000"/>
            </a:schemeClr>
          </a:solidFill>
          <a:latin typeface="+mn-lt"/>
          <a:ea typeface="+mn-ea"/>
          <a:cs typeface="+mn-cs"/>
        </a:defRPr>
      </a:lvl2pPr>
      <a:lvl3pPr marL="13716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3pPr>
      <a:lvl4pPr marL="1828800" indent="-457200" algn="l" defTabSz="914400" rtl="0" eaLnBrk="1" latinLnBrk="0" hangingPunct="1">
        <a:spcBef>
          <a:spcPts val="600"/>
        </a:spcBef>
        <a:buClr>
          <a:schemeClr val="tx1">
            <a:lumMod val="50000"/>
            <a:lumOff val="50000"/>
          </a:schemeClr>
        </a:buClr>
        <a:buSzPct val="75000"/>
        <a:buFont typeface="Wingdings 2" pitchFamily="18" charset="2"/>
        <a:buChar char=""/>
        <a:defRPr sz="1800" kern="1200">
          <a:solidFill>
            <a:schemeClr val="tx1">
              <a:lumMod val="75000"/>
              <a:lumOff val="25000"/>
            </a:schemeClr>
          </a:solidFill>
          <a:latin typeface="+mn-lt"/>
          <a:ea typeface="+mn-ea"/>
          <a:cs typeface="+mn-cs"/>
        </a:defRPr>
      </a:lvl4pPr>
      <a:lvl5pPr marL="22860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6.png"/><Relationship Id="rId1" Type="http://schemas.microsoft.com/office/2007/relationships/media" Target="../media/media1.wmv"/><Relationship Id="rId2" Type="http://schemas.openxmlformats.org/officeDocument/2006/relationships/video" Target="../media/media1.wm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Fahrenheit 451</a:t>
            </a:r>
            <a:endParaRPr lang="en-US" dirty="0"/>
          </a:p>
        </p:txBody>
      </p:sp>
      <p:sp>
        <p:nvSpPr>
          <p:cNvPr id="3" name="Subtitle 2"/>
          <p:cNvSpPr>
            <a:spLocks noGrp="1"/>
          </p:cNvSpPr>
          <p:nvPr>
            <p:ph type="subTitle" idx="1"/>
          </p:nvPr>
        </p:nvSpPr>
        <p:spPr/>
        <p:txBody>
          <a:bodyPr/>
          <a:lstStyle/>
          <a:p>
            <a:r>
              <a:rPr lang="en-US" dirty="0" smtClean="0"/>
              <a:t>Part II</a:t>
            </a:r>
            <a:endParaRPr lang="en-US" dirty="0"/>
          </a:p>
        </p:txBody>
      </p:sp>
      <p:sp>
        <p:nvSpPr>
          <p:cNvPr id="4" name="TextBox 3"/>
          <p:cNvSpPr txBox="1"/>
          <p:nvPr/>
        </p:nvSpPr>
        <p:spPr>
          <a:xfrm>
            <a:off x="2286000" y="4419600"/>
            <a:ext cx="4876800" cy="1077218"/>
          </a:xfrm>
          <a:prstGeom prst="rect">
            <a:avLst/>
          </a:prstGeom>
          <a:noFill/>
        </p:spPr>
        <p:txBody>
          <a:bodyPr wrap="square" rtlCol="0">
            <a:spAutoFit/>
          </a:bodyPr>
          <a:lstStyle/>
          <a:p>
            <a:pPr algn="ctr"/>
            <a:r>
              <a:rPr lang="en-US" sz="3200" dirty="0" smtClean="0">
                <a:solidFill>
                  <a:schemeClr val="bg2">
                    <a:lumMod val="50000"/>
                  </a:schemeClr>
                </a:solidFill>
              </a:rPr>
              <a:t>“When do I start working things out on my own?”</a:t>
            </a:r>
            <a:endParaRPr lang="en-US" sz="3200" dirty="0">
              <a:solidFill>
                <a:schemeClr val="bg2">
                  <a:lumMod val="5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744071"/>
          </a:xfrm>
        </p:spPr>
        <p:txBody>
          <a:bodyPr/>
          <a:lstStyle/>
          <a:p>
            <a:r>
              <a:rPr lang="en-US" i="1" dirty="0" smtClean="0"/>
              <a:t>The Chase</a:t>
            </a:r>
            <a:endParaRPr lang="en-US" i="1" dirty="0"/>
          </a:p>
        </p:txBody>
      </p:sp>
      <p:sp>
        <p:nvSpPr>
          <p:cNvPr id="3" name="Content Placeholder 2"/>
          <p:cNvSpPr>
            <a:spLocks noGrp="1"/>
          </p:cNvSpPr>
          <p:nvPr>
            <p:ph idx="1"/>
          </p:nvPr>
        </p:nvSpPr>
        <p:spPr>
          <a:xfrm>
            <a:off x="498475" y="838200"/>
            <a:ext cx="8147051" cy="5287963"/>
          </a:xfrm>
        </p:spPr>
        <p:txBody>
          <a:bodyPr>
            <a:normAutofit fontScale="92500"/>
          </a:bodyPr>
          <a:lstStyle/>
          <a:p>
            <a:r>
              <a:rPr lang="en-US" dirty="0" smtClean="0"/>
              <a:t>“Watch for a man alone, on foot” p. 124</a:t>
            </a:r>
          </a:p>
          <a:p>
            <a:r>
              <a:rPr lang="en-US" dirty="0" smtClean="0"/>
              <a:t>Had to traverse the “vast bowling alley” p. 126</a:t>
            </a:r>
          </a:p>
          <a:p>
            <a:pPr marL="914400" lvl="2">
              <a:spcBef>
                <a:spcPts val="2000"/>
              </a:spcBef>
            </a:pPr>
            <a:r>
              <a:rPr lang="en-US" dirty="0"/>
              <a:t>100 yards = 30 seconds? / 130 mph = how far away</a:t>
            </a:r>
            <a:r>
              <a:rPr lang="en-US" dirty="0" smtClean="0"/>
              <a:t>?</a:t>
            </a:r>
            <a:endParaRPr lang="en-US" dirty="0"/>
          </a:p>
          <a:p>
            <a:r>
              <a:rPr lang="en-US" dirty="0" smtClean="0"/>
              <a:t>Framed Mr. &amp; Mrs. Black</a:t>
            </a:r>
          </a:p>
          <a:p>
            <a:r>
              <a:rPr lang="en-US" dirty="0" smtClean="0"/>
              <a:t>Went to Faber, gave him $, made plans, borrowed clothes</a:t>
            </a:r>
          </a:p>
          <a:p>
            <a:r>
              <a:rPr lang="en-US" dirty="0" smtClean="0"/>
              <a:t>Watches the chase on parlour TV’s as he runs by</a:t>
            </a:r>
          </a:p>
          <a:p>
            <a:r>
              <a:rPr lang="en-US" dirty="0" smtClean="0"/>
              <a:t>Everyone look outside on the count of 10!</a:t>
            </a:r>
          </a:p>
          <a:p>
            <a:r>
              <a:rPr lang="en-US" dirty="0" smtClean="0"/>
              <a:t>“He felt as if he had  left a stage behind and many actors.  He felt as if he had left a great séance and all the murmuring ghosts.  He was moving from an unreality that was frightening into a reality that was unreal because it was new.” p. 140</a:t>
            </a:r>
          </a:p>
        </p:txBody>
      </p:sp>
    </p:spTree>
    <p:extLst>
      <p:ext uri="{BB962C8B-B14F-4D97-AF65-F5344CB8AC3E}">
        <p14:creationId xmlns:p14="http://schemas.microsoft.com/office/powerpoint/2010/main" val="174348546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125071"/>
          </a:xfrm>
        </p:spPr>
        <p:txBody>
          <a:bodyPr/>
          <a:lstStyle/>
          <a:p>
            <a:r>
              <a:rPr lang="en-US" dirty="0" smtClean="0"/>
              <a:t>Meeting the men</a:t>
            </a:r>
            <a:endParaRPr lang="en-US" dirty="0"/>
          </a:p>
        </p:txBody>
      </p:sp>
      <p:sp>
        <p:nvSpPr>
          <p:cNvPr id="3" name="Content Placeholder 2"/>
          <p:cNvSpPr>
            <a:spLocks noGrp="1"/>
          </p:cNvSpPr>
          <p:nvPr>
            <p:ph idx="1"/>
          </p:nvPr>
        </p:nvSpPr>
        <p:spPr>
          <a:xfrm>
            <a:off x="304801" y="1219200"/>
            <a:ext cx="8534400" cy="4906963"/>
          </a:xfrm>
        </p:spPr>
        <p:txBody>
          <a:bodyPr>
            <a:normAutofit fontScale="92500" lnSpcReduction="20000"/>
          </a:bodyPr>
          <a:lstStyle/>
          <a:p>
            <a:r>
              <a:rPr lang="en-US" dirty="0" smtClean="0"/>
              <a:t>The fire “wasn’t burning.  It was </a:t>
            </a:r>
            <a:r>
              <a:rPr lang="en-US" i="1" dirty="0" smtClean="0"/>
              <a:t>warming</a:t>
            </a:r>
            <a:r>
              <a:rPr lang="en-US" dirty="0" smtClean="0"/>
              <a:t>.” p. 145</a:t>
            </a:r>
          </a:p>
          <a:p>
            <a:r>
              <a:rPr lang="en-US" dirty="0" smtClean="0"/>
              <a:t>Chasing an innocent man (he’s out for a walk): “They’re faking.  You threw them off at the river.  They can’t admit it.  They know they can hold their audience only so long.”</a:t>
            </a:r>
          </a:p>
          <a:p>
            <a:r>
              <a:rPr lang="en-US" dirty="0" smtClean="0"/>
              <a:t>“A crime against society has been avenged.” p. 149</a:t>
            </a:r>
          </a:p>
          <a:p>
            <a:r>
              <a:rPr lang="en-US" dirty="0" smtClean="0"/>
              <a:t>Met Dr. Simmons, philosophy; Prof. West, ethics; Rev. Padover</a:t>
            </a:r>
          </a:p>
          <a:p>
            <a:r>
              <a:rPr lang="en-US" dirty="0" smtClean="0">
                <a:solidFill>
                  <a:srgbClr val="FF0000"/>
                </a:solidFill>
              </a:rPr>
              <a:t>Granger: wrote </a:t>
            </a:r>
            <a:r>
              <a:rPr lang="en-US" i="1" dirty="0" smtClean="0">
                <a:solidFill>
                  <a:srgbClr val="FF0000"/>
                </a:solidFill>
              </a:rPr>
              <a:t>The Fingers in the Glove: The Proper Relationship Between the Individual and Society</a:t>
            </a:r>
          </a:p>
          <a:p>
            <a:r>
              <a:rPr lang="en-US" dirty="0" smtClean="0"/>
              <a:t>“All of us have photographic memories, but spend a lifetime trying to block off the things that are really </a:t>
            </a:r>
            <a:r>
              <a:rPr lang="en-US" i="1" dirty="0" smtClean="0"/>
              <a:t>in</a:t>
            </a:r>
            <a:r>
              <a:rPr lang="en-US" dirty="0" smtClean="0"/>
              <a:t> there.” p. 151</a:t>
            </a:r>
          </a:p>
          <a:p>
            <a:r>
              <a:rPr lang="en-US" sz="2400" dirty="0" smtClean="0"/>
              <a:t>Destruction of knowledge?</a:t>
            </a:r>
          </a:p>
          <a:p>
            <a:r>
              <a:rPr lang="en-US" sz="2400" dirty="0" smtClean="0"/>
              <a:t>You can’t </a:t>
            </a:r>
            <a:r>
              <a:rPr lang="en-US" sz="2400" i="1" dirty="0" smtClean="0"/>
              <a:t>make</a:t>
            </a:r>
            <a:r>
              <a:rPr lang="en-US" sz="2400" dirty="0" smtClean="0"/>
              <a:t> people listen</a:t>
            </a:r>
            <a:endParaRPr lang="en-US" sz="24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4876800"/>
            <a:ext cx="1870167" cy="1778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050762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402" y="1"/>
            <a:ext cx="8340726" cy="990600"/>
          </a:xfrm>
        </p:spPr>
        <p:txBody>
          <a:bodyPr/>
          <a:lstStyle/>
          <a:p>
            <a:r>
              <a:rPr lang="en-US" dirty="0" smtClean="0"/>
              <a:t>Granger’s Grandfather </a:t>
            </a:r>
            <a:r>
              <a:rPr lang="en-US" sz="1400" dirty="0" smtClean="0"/>
              <a:t>*</a:t>
            </a:r>
            <a:r>
              <a:rPr lang="en-US" sz="1600" dirty="0" smtClean="0"/>
              <a:t>p. 155</a:t>
            </a:r>
            <a:endParaRPr lang="en-US" sz="1600" dirty="0"/>
          </a:p>
        </p:txBody>
      </p:sp>
      <p:sp>
        <p:nvSpPr>
          <p:cNvPr id="3" name="Content Placeholder 2"/>
          <p:cNvSpPr>
            <a:spLocks noGrp="1"/>
          </p:cNvSpPr>
          <p:nvPr>
            <p:ph idx="1"/>
          </p:nvPr>
        </p:nvSpPr>
        <p:spPr>
          <a:xfrm>
            <a:off x="498475" y="990600"/>
            <a:ext cx="8147051" cy="5486400"/>
          </a:xfrm>
        </p:spPr>
        <p:txBody>
          <a:bodyPr>
            <a:normAutofit/>
          </a:bodyPr>
          <a:lstStyle/>
          <a:p>
            <a:r>
              <a:rPr lang="en-US" sz="1800" dirty="0" smtClean="0"/>
              <a:t>“He was always busy with his hands.”</a:t>
            </a:r>
          </a:p>
          <a:p>
            <a:r>
              <a:rPr lang="en-US" sz="1800" dirty="0" smtClean="0"/>
              <a:t>“I wasn’t crying for him at all, but for all the things he did.  I cried because he would never do them again . . . He was part of us and when he died, all the actions stopped dead and there was no one to do them just the way he did.  He was an individual . . . He shaped the world . . . The world was bankrupted . . . The night he passed on.”</a:t>
            </a:r>
          </a:p>
          <a:p>
            <a:r>
              <a:rPr lang="en-US" sz="1800" dirty="0" smtClean="0"/>
              <a:t>“Everyone must leave something behind when he dies . . . Something your hand touched some way so your soul has somewhere to go when you die, and when people look at that . . . You’re there.”</a:t>
            </a:r>
          </a:p>
          <a:p>
            <a:r>
              <a:rPr lang="en-US" sz="1800" dirty="0" smtClean="0"/>
              <a:t>Hoped to “remind people that we’re allotted a little space on earth and that we survive in the wilderness that can take back what it has given, as easily as blowing its breath on us or sending the sea to tell us we are not so big . . . When we forget . . . It will come in and get us, for we will have forgotten how terrible and real it can be.”</a:t>
            </a:r>
            <a:endParaRPr lang="en-US" sz="1800" dirty="0"/>
          </a:p>
        </p:txBody>
      </p:sp>
    </p:spTree>
    <p:extLst>
      <p:ext uri="{BB962C8B-B14F-4D97-AF65-F5344CB8AC3E}">
        <p14:creationId xmlns:p14="http://schemas.microsoft.com/office/powerpoint/2010/main" val="284294378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122944"/>
            <a:ext cx="8147051" cy="744071"/>
          </a:xfrm>
        </p:spPr>
        <p:txBody>
          <a:bodyPr/>
          <a:lstStyle/>
          <a:p>
            <a:r>
              <a:rPr lang="en-US" dirty="0" smtClean="0"/>
              <a:t>The Phoenix</a:t>
            </a:r>
            <a:endParaRPr lang="en-US" dirty="0"/>
          </a:p>
        </p:txBody>
      </p:sp>
      <p:sp>
        <p:nvSpPr>
          <p:cNvPr id="3" name="Content Placeholder 2"/>
          <p:cNvSpPr>
            <a:spLocks noGrp="1"/>
          </p:cNvSpPr>
          <p:nvPr>
            <p:ph idx="1"/>
          </p:nvPr>
        </p:nvSpPr>
        <p:spPr>
          <a:xfrm>
            <a:off x="269875" y="762000"/>
            <a:ext cx="4683125" cy="5638800"/>
          </a:xfrm>
        </p:spPr>
        <p:txBody>
          <a:bodyPr/>
          <a:lstStyle/>
          <a:p>
            <a:r>
              <a:rPr lang="en-US" dirty="0" smtClean="0"/>
              <a:t>Mythical bird</a:t>
            </a:r>
          </a:p>
          <a:p>
            <a:r>
              <a:rPr lang="en-US" dirty="0" smtClean="0"/>
              <a:t>Lives for hundreds of years</a:t>
            </a:r>
          </a:p>
          <a:p>
            <a:r>
              <a:rPr lang="en-US" dirty="0" smtClean="0"/>
              <a:t>When it is time to die, it makes a nest from fragrant herbs</a:t>
            </a:r>
          </a:p>
          <a:p>
            <a:r>
              <a:rPr lang="en-US" dirty="0" smtClean="0"/>
              <a:t>Burns itself in the nest</a:t>
            </a:r>
          </a:p>
          <a:p>
            <a:r>
              <a:rPr lang="en-US" dirty="0" smtClean="0"/>
              <a:t>Is reborn from the ashes</a:t>
            </a:r>
          </a:p>
          <a:p>
            <a:r>
              <a:rPr lang="en-US" dirty="0" smtClean="0"/>
              <a:t>“He must have been 1</a:t>
            </a:r>
            <a:r>
              <a:rPr lang="en-US" baseline="30000" dirty="0" smtClean="0"/>
              <a:t>st</a:t>
            </a:r>
            <a:r>
              <a:rPr lang="en-US" dirty="0" smtClean="0"/>
              <a:t> cousin to man.” p. 163</a:t>
            </a:r>
          </a:p>
          <a:p>
            <a:r>
              <a:rPr lang="en-US" dirty="0" smtClean="0"/>
              <a:t>Why do we keep jumping in the fire?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762000"/>
            <a:ext cx="39624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89196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urn_Turn_Turn_To_Everything_There_Is_A_Season.mp4">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3998" cy="6290086"/>
          </a:xfrm>
          <a:prstGeom prst="rect">
            <a:avLst/>
          </a:prstGeom>
          <a:ln>
            <a:noFill/>
          </a:ln>
          <a:effectLst>
            <a:softEdge rad="112500"/>
          </a:effectLst>
        </p:spPr>
      </p:pic>
      <p:sp>
        <p:nvSpPr>
          <p:cNvPr id="2" name="Title 1"/>
          <p:cNvSpPr>
            <a:spLocks noGrp="1"/>
          </p:cNvSpPr>
          <p:nvPr>
            <p:ph type="title"/>
          </p:nvPr>
        </p:nvSpPr>
        <p:spPr>
          <a:xfrm>
            <a:off x="685800" y="141194"/>
            <a:ext cx="8147051" cy="936812"/>
          </a:xfrm>
        </p:spPr>
        <p:txBody>
          <a:bodyPr/>
          <a:lstStyle/>
          <a:p>
            <a:r>
              <a:rPr lang="en-US" dirty="0" smtClean="0">
                <a:solidFill>
                  <a:schemeClr val="bg1"/>
                </a:solidFill>
              </a:rPr>
              <a:t>Ecclesiastes 3: 1-8</a:t>
            </a:r>
            <a:endParaRPr lang="en-US"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72725823"/>
              </p:ext>
            </p:extLst>
          </p:nvPr>
        </p:nvGraphicFramePr>
        <p:xfrm>
          <a:off x="685800" y="1078006"/>
          <a:ext cx="7924800" cy="5212079"/>
        </p:xfrm>
        <a:graphic>
          <a:graphicData uri="http://schemas.openxmlformats.org/drawingml/2006/table">
            <a:tbl>
              <a:tblPr/>
              <a:tblGrid>
                <a:gridCol w="7924800"/>
              </a:tblGrid>
              <a:tr h="4780705">
                <a:tc>
                  <a:txBody>
                    <a:bodyPr/>
                    <a:lstStyle/>
                    <a:p>
                      <a:pPr algn="ctr"/>
                      <a:r>
                        <a:rPr lang="en-US" sz="2400" baseline="0" dirty="0">
                          <a:solidFill>
                            <a:schemeClr val="bg1"/>
                          </a:solidFill>
                          <a:latin typeface="Baskerville Old Face" pitchFamily="18" charset="0"/>
                        </a:rPr>
                        <a:t>To everything there is a season,</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for every purpose under the sun.</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be born and a time to die;</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plant and a time to pluck up that which is planted;</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kill and a time to heal ...</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weep and a time to laugh;</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mourn and a time to dance ...</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embrace and a time to refrain from embracing;</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lose and a time to seek;</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rend and a time to sew;</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keep silent and a time to speak;</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to love and a time to hate;</a:t>
                      </a:r>
                      <a:br>
                        <a:rPr lang="en-US" sz="2400" baseline="0" dirty="0">
                          <a:solidFill>
                            <a:schemeClr val="bg1"/>
                          </a:solidFill>
                          <a:latin typeface="Baskerville Old Face" pitchFamily="18" charset="0"/>
                        </a:rPr>
                      </a:br>
                      <a:r>
                        <a:rPr lang="en-US" sz="2400" baseline="0" dirty="0">
                          <a:solidFill>
                            <a:schemeClr val="bg1"/>
                          </a:solidFill>
                          <a:latin typeface="Baskerville Old Face" pitchFamily="18" charset="0"/>
                        </a:rPr>
                        <a:t>a time for war and a time for peace.</a:t>
                      </a:r>
                    </a:p>
                  </a:txBody>
                  <a:tcPr anchor="ctr">
                    <a:lnL>
                      <a:noFill/>
                    </a:lnL>
                    <a:lnR>
                      <a:noFill/>
                    </a:lnR>
                    <a:lnT>
                      <a:noFill/>
                    </a:lnT>
                    <a:lnB>
                      <a:noFill/>
                    </a:lnB>
                  </a:tcPr>
                </a:tc>
              </a:tr>
              <a:tr h="313489">
                <a:tc>
                  <a:txBody>
                    <a:bodyPr/>
                    <a:lstStyle/>
                    <a:p>
                      <a:pPr algn="ctr"/>
                      <a:endParaRPr lang="en-US" dirty="0"/>
                    </a:p>
                  </a:txBody>
                  <a:tcPr anchor="ctr">
                    <a:lnL>
                      <a:noFill/>
                    </a:lnL>
                    <a:lnR>
                      <a:noFill/>
                    </a:lnR>
                    <a:lnT>
                      <a:noFill/>
                    </a:lnT>
                    <a:lnB>
                      <a:noFill/>
                    </a:lnB>
                  </a:tcPr>
                </a:tc>
              </a:tr>
            </a:tbl>
          </a:graphicData>
        </a:graphic>
      </p:graphicFrame>
    </p:spTree>
    <p:extLst>
      <p:ext uri="{BB962C8B-B14F-4D97-AF65-F5344CB8AC3E}">
        <p14:creationId xmlns:p14="http://schemas.microsoft.com/office/powerpoint/2010/main" val="288416050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300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Guy needs a teacher</a:t>
            </a:r>
            <a:endParaRPr lang="en-US" dirty="0"/>
          </a:p>
        </p:txBody>
      </p:sp>
      <p:sp>
        <p:nvSpPr>
          <p:cNvPr id="3" name="Content Placeholder 2"/>
          <p:cNvSpPr>
            <a:spLocks noGrp="1"/>
          </p:cNvSpPr>
          <p:nvPr>
            <p:ph idx="1"/>
          </p:nvPr>
        </p:nvSpPr>
        <p:spPr>
          <a:xfrm>
            <a:off x="498475" y="1546412"/>
            <a:ext cx="8147051" cy="4778188"/>
          </a:xfrm>
        </p:spPr>
        <p:txBody>
          <a:bodyPr/>
          <a:lstStyle/>
          <a:p>
            <a:r>
              <a:rPr lang="en-US" dirty="0" smtClean="0"/>
              <a:t>Mildred won’t cooperate</a:t>
            </a:r>
          </a:p>
          <a:p>
            <a:pPr lvl="1"/>
            <a:r>
              <a:rPr lang="en-US" dirty="0" smtClean="0"/>
              <a:t>“Books aren’t people; my family is people” p. 73</a:t>
            </a:r>
          </a:p>
          <a:p>
            <a:r>
              <a:rPr lang="en-US" dirty="0" smtClean="0"/>
              <a:t>Oblivious to bombers p. 73</a:t>
            </a:r>
          </a:p>
          <a:p>
            <a:r>
              <a:rPr lang="en-US" dirty="0" smtClean="0"/>
              <a:t>Guy is having trouble understanding; needs an outlet</a:t>
            </a:r>
          </a:p>
          <a:p>
            <a:pPr lvl="1"/>
            <a:r>
              <a:rPr lang="en-US" dirty="0" smtClean="0"/>
              <a:t>“Nobody listens anymore.  I can’t talk to the walls because they’re yelling at me.  I can’t talk to my wife; she listens to the walls. I just want someone to hear what I have to say.  And maybe if I talk long enough, it’ll make sense.” p.82</a:t>
            </a:r>
          </a:p>
          <a:p>
            <a:pPr lvl="1"/>
            <a:r>
              <a:rPr lang="en-US" dirty="0" smtClean="0"/>
              <a:t>“We have everything we need to be happy, but we aren’t happy.”</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Faber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Sees himself as a coward</a:t>
            </a:r>
          </a:p>
          <a:p>
            <a:pPr lvl="1"/>
            <a:r>
              <a:rPr lang="en-US" dirty="0" smtClean="0"/>
              <a:t>“I saw the way things were going, a long time back. I said nothing.” p. 82</a:t>
            </a:r>
          </a:p>
          <a:p>
            <a:pPr lvl="1"/>
            <a:r>
              <a:rPr lang="en-US" dirty="0" smtClean="0"/>
              <a:t>“The only thing necessary for evil to triumph is for good men to do nothing.” –Edmund Burke</a:t>
            </a:r>
          </a:p>
          <a:p>
            <a:pPr lvl="1"/>
            <a:r>
              <a:rPr lang="en-US" dirty="0" smtClean="0"/>
              <a:t>First they came for the communists, and I didn't speak out because I wasn't a </a:t>
            </a:r>
            <a:r>
              <a:rPr lang="en-US" dirty="0" err="1" smtClean="0"/>
              <a:t>communist. Then</a:t>
            </a:r>
            <a:r>
              <a:rPr lang="en-US" dirty="0" smtClean="0"/>
              <a:t> they came for the trade unionists, and I didn't speak out because I wasn't a trade </a:t>
            </a:r>
            <a:r>
              <a:rPr lang="en-US" dirty="0" err="1" smtClean="0"/>
              <a:t>unionist. Then</a:t>
            </a:r>
            <a:r>
              <a:rPr lang="en-US" dirty="0" smtClean="0"/>
              <a:t> they came for the Jews, and I didn't speak out because I wasn't a </a:t>
            </a:r>
            <a:r>
              <a:rPr lang="en-US" dirty="0" err="1" smtClean="0"/>
              <a:t>Jew. Then</a:t>
            </a:r>
            <a:r>
              <a:rPr lang="en-US" dirty="0" smtClean="0"/>
              <a:t> they came for me and there was no one left to speak out for me. </a:t>
            </a:r>
          </a:p>
          <a:p>
            <a:pPr lvl="2"/>
            <a:r>
              <a:rPr lang="en-US" dirty="0" smtClean="0"/>
              <a:t>First They came... - Pastor Martin Niemoller</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820271"/>
          </a:xfrm>
        </p:spPr>
        <p:txBody>
          <a:bodyPr/>
          <a:lstStyle/>
          <a:p>
            <a:r>
              <a:rPr lang="en-US" dirty="0" smtClean="0"/>
              <a:t>Are books magical?</a:t>
            </a:r>
            <a:endParaRPr lang="en-US" dirty="0"/>
          </a:p>
        </p:txBody>
      </p:sp>
      <p:sp>
        <p:nvSpPr>
          <p:cNvPr id="3" name="Content Placeholder 2"/>
          <p:cNvSpPr>
            <a:spLocks noGrp="1"/>
          </p:cNvSpPr>
          <p:nvPr>
            <p:ph idx="1"/>
          </p:nvPr>
        </p:nvSpPr>
        <p:spPr>
          <a:xfrm>
            <a:off x="498475" y="914400"/>
            <a:ext cx="8147051" cy="4876800"/>
          </a:xfrm>
        </p:spPr>
        <p:txBody>
          <a:bodyPr>
            <a:normAutofit fontScale="92500" lnSpcReduction="20000"/>
          </a:bodyPr>
          <a:lstStyle/>
          <a:p>
            <a:r>
              <a:rPr lang="en-US" dirty="0" smtClean="0"/>
              <a:t>Says books are not the secret, “just one kind of receptacle where we stored a lot of things we were afraid we might forget”</a:t>
            </a:r>
          </a:p>
          <a:p>
            <a:r>
              <a:rPr lang="en-US" dirty="0" smtClean="0"/>
              <a:t>What is in books is in nature, in people, in ourselves</a:t>
            </a:r>
          </a:p>
          <a:p>
            <a:r>
              <a:rPr lang="en-US" dirty="0" smtClean="0"/>
              <a:t>What is in books CAN be on TV, but isn’t</a:t>
            </a:r>
          </a:p>
          <a:p>
            <a:r>
              <a:rPr lang="en-US" dirty="0" smtClean="0"/>
              <a:t>What IS IT in books?</a:t>
            </a:r>
          </a:p>
          <a:p>
            <a:pPr lvl="1"/>
            <a:r>
              <a:rPr lang="en-US" dirty="0" smtClean="0"/>
              <a:t>“Pores” – detail, depth (p.83)</a:t>
            </a:r>
          </a:p>
          <a:p>
            <a:pPr lvl="1"/>
            <a:r>
              <a:rPr lang="en-US" dirty="0" smtClean="0"/>
              <a:t>Leisure – “off-hours” are not the same</a:t>
            </a:r>
          </a:p>
          <a:p>
            <a:pPr lvl="1"/>
            <a:r>
              <a:rPr lang="en-US" dirty="0" smtClean="0"/>
              <a:t>“The right to carry out actions based on what we learned from the interactions of the 1</a:t>
            </a:r>
            <a:r>
              <a:rPr lang="en-US" baseline="30000" dirty="0" smtClean="0"/>
              <a:t>st</a:t>
            </a:r>
            <a:r>
              <a:rPr lang="en-US" dirty="0" smtClean="0"/>
              <a:t> two.”</a:t>
            </a:r>
          </a:p>
          <a:p>
            <a:r>
              <a:rPr lang="en-US" dirty="0" smtClean="0"/>
              <a:t>What books DON’T do</a:t>
            </a:r>
          </a:p>
          <a:p>
            <a:pPr lvl="1"/>
            <a:r>
              <a:rPr lang="en-US" dirty="0" smtClean="0"/>
              <a:t>Overpower your mind and your ability to think for yourself</a:t>
            </a:r>
          </a:p>
          <a:p>
            <a:pPr lvl="1"/>
            <a:r>
              <a:rPr lang="en-US" dirty="0" smtClean="0"/>
              <a:t>You can close them</a:t>
            </a:r>
          </a:p>
          <a:p>
            <a:pPr lvl="1"/>
            <a:r>
              <a:rPr lang="en-US" dirty="0" smtClean="0"/>
              <a:t>“You play God to it.”</a:t>
            </a:r>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it we need?</a:t>
            </a:r>
            <a:endParaRPr lang="en-US" dirty="0"/>
          </a:p>
        </p:txBody>
      </p:sp>
      <p:sp>
        <p:nvSpPr>
          <p:cNvPr id="3" name="Content Placeholder 2"/>
          <p:cNvSpPr>
            <a:spLocks noGrp="1"/>
          </p:cNvSpPr>
          <p:nvPr>
            <p:ph idx="1"/>
          </p:nvPr>
        </p:nvSpPr>
        <p:spPr/>
        <p:txBody>
          <a:bodyPr/>
          <a:lstStyle/>
          <a:p>
            <a:r>
              <a:rPr lang="en-US" dirty="0" smtClean="0"/>
              <a:t>Knowledge</a:t>
            </a:r>
          </a:p>
          <a:p>
            <a:pPr lvl="1"/>
            <a:r>
              <a:rPr lang="en-US" dirty="0" smtClean="0"/>
              <a:t>“Most of us cant rush around, talk to everyone, know all the cities of the world, we haven’t time, money or that many friends”</a:t>
            </a:r>
          </a:p>
          <a:p>
            <a:r>
              <a:rPr lang="en-US" dirty="0" smtClean="0"/>
              <a:t>Reminders of our mistakes</a:t>
            </a:r>
          </a:p>
          <a:p>
            <a:r>
              <a:rPr lang="en-US" dirty="0" smtClean="0"/>
              <a:t>People who are ready when it all falls apart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676400"/>
            <a:ext cx="8147051" cy="228600"/>
          </a:xfrm>
        </p:spPr>
        <p:txBody>
          <a:bodyPr/>
          <a:lstStyle/>
          <a:p>
            <a:r>
              <a:rPr lang="en-US" dirty="0" smtClean="0"/>
              <a:t>“The Women”</a:t>
            </a:r>
            <a:br>
              <a:rPr lang="en-US" dirty="0" smtClean="0"/>
            </a:br>
            <a:endParaRPr lang="en-US" dirty="0"/>
          </a:p>
        </p:txBody>
      </p:sp>
      <p:sp>
        <p:nvSpPr>
          <p:cNvPr id="3" name="Content Placeholder 2"/>
          <p:cNvSpPr>
            <a:spLocks noGrp="1"/>
          </p:cNvSpPr>
          <p:nvPr>
            <p:ph idx="1"/>
          </p:nvPr>
        </p:nvSpPr>
        <p:spPr>
          <a:xfrm>
            <a:off x="498475" y="990600"/>
            <a:ext cx="8147051" cy="5135563"/>
          </a:xfrm>
        </p:spPr>
        <p:txBody>
          <a:bodyPr>
            <a:normAutofit fontScale="92500"/>
          </a:bodyPr>
          <a:lstStyle/>
          <a:p>
            <a:r>
              <a:rPr lang="en-US" dirty="0" smtClean="0"/>
              <a:t>Laughing at graphic violence</a:t>
            </a:r>
          </a:p>
          <a:p>
            <a:r>
              <a:rPr lang="en-US" dirty="0" smtClean="0"/>
              <a:t>Indifferent to husbands, children</a:t>
            </a:r>
          </a:p>
          <a:p>
            <a:r>
              <a:rPr lang="en-US" dirty="0" smtClean="0"/>
              <a:t>Intent on TV stories: “Clara Dove 5 minute romance”</a:t>
            </a:r>
          </a:p>
          <a:p>
            <a:r>
              <a:rPr lang="en-US" dirty="0" smtClean="0"/>
              <a:t>Unaware of their own emotions</a:t>
            </a:r>
          </a:p>
          <a:p>
            <a:pPr lvl="1"/>
            <a:r>
              <a:rPr lang="en-US" dirty="0" smtClean="0"/>
              <a:t>“Not enough hurt in the world”?</a:t>
            </a:r>
          </a:p>
          <a:p>
            <a:r>
              <a:rPr lang="en-US" dirty="0" smtClean="0"/>
              <a:t>Vote based on “looks”</a:t>
            </a:r>
          </a:p>
          <a:p>
            <a:r>
              <a:rPr lang="en-US" dirty="0" smtClean="0"/>
              <a:t>On Pity: “They are so confident that they will run on forever.  They don’t know that this is all one huge big blazing meteor that makes a pretty fire in space, but that someday it’ll have to hit.”</a:t>
            </a:r>
          </a:p>
          <a:p>
            <a:r>
              <a:rPr lang="en-US" dirty="0" smtClean="0"/>
              <a:t>On Fun: “If there were no war, if there was peace in the world, I’d say fine, have fun! All ISN’T well with the world.”</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744071"/>
          </a:xfrm>
        </p:spPr>
        <p:txBody>
          <a:bodyPr/>
          <a:lstStyle/>
          <a:p>
            <a:r>
              <a:rPr lang="en-US" dirty="0" smtClean="0"/>
              <a:t>Beatty’s manipulation</a:t>
            </a:r>
            <a:endParaRPr lang="en-US" dirty="0"/>
          </a:p>
        </p:txBody>
      </p:sp>
      <p:sp>
        <p:nvSpPr>
          <p:cNvPr id="3" name="Content Placeholder 2"/>
          <p:cNvSpPr>
            <a:spLocks noGrp="1"/>
          </p:cNvSpPr>
          <p:nvPr>
            <p:ph idx="1"/>
          </p:nvPr>
        </p:nvSpPr>
        <p:spPr>
          <a:xfrm>
            <a:off x="304801" y="990600"/>
            <a:ext cx="8610600" cy="5135563"/>
          </a:xfrm>
        </p:spPr>
        <p:txBody>
          <a:bodyPr>
            <a:normAutofit lnSpcReduction="10000"/>
          </a:bodyPr>
          <a:lstStyle/>
          <a:p>
            <a:r>
              <a:rPr lang="en-US" dirty="0" smtClean="0"/>
              <a:t>“The crisis is past and all is well, the sheep returns to the fold.”</a:t>
            </a:r>
          </a:p>
          <a:p>
            <a:r>
              <a:rPr lang="en-US" dirty="0" smtClean="0"/>
              <a:t>“He is no wise man that will quit a certainty for an uncertainty.”</a:t>
            </a:r>
          </a:p>
          <a:p>
            <a:r>
              <a:rPr lang="en-US" dirty="0" smtClean="0"/>
              <a:t>“The Devil can cite scripture for his purpose.”</a:t>
            </a:r>
          </a:p>
          <a:p>
            <a:r>
              <a:rPr lang="en-US" dirty="0" smtClean="0"/>
              <a:t>“What traitors books can be! You think they’re backing you up, and they turn on you.”</a:t>
            </a:r>
          </a:p>
          <a:p>
            <a:r>
              <a:rPr lang="en-US" dirty="0" smtClean="0"/>
              <a:t>Dream: “This age thinks better of a gilded fool than of a threadbare saint in wisdom’s school!”</a:t>
            </a:r>
          </a:p>
          <a:p>
            <a:r>
              <a:rPr lang="en-US" dirty="0" smtClean="0"/>
              <a:t>Faber: “I want it to be your decision . . . The Captain belongs to the most dangerous enemy to truth and freedom, </a:t>
            </a:r>
            <a:r>
              <a:rPr lang="en-US" b="1" u="sng" dirty="0" smtClean="0">
                <a:solidFill>
                  <a:srgbClr val="FF0000"/>
                </a:solidFill>
              </a:rPr>
              <a:t>the solid unmoving cattle of the majority</a:t>
            </a:r>
            <a:r>
              <a:rPr lang="en-US" b="1" dirty="0" smtClean="0">
                <a:solidFill>
                  <a:srgbClr val="FF0000"/>
                </a:solidFill>
              </a:rPr>
              <a:t>.”</a:t>
            </a:r>
          </a:p>
          <a:p>
            <a:r>
              <a:rPr lang="en-US" dirty="0" smtClean="0"/>
              <a:t>Forces Montag to destroy his own home</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Fahrenheit 451</a:t>
            </a:r>
            <a:endParaRPr lang="en-US" dirty="0"/>
          </a:p>
        </p:txBody>
      </p:sp>
      <p:sp>
        <p:nvSpPr>
          <p:cNvPr id="3" name="Subtitle 2"/>
          <p:cNvSpPr>
            <a:spLocks noGrp="1"/>
          </p:cNvSpPr>
          <p:nvPr>
            <p:ph type="subTitle" idx="1"/>
          </p:nvPr>
        </p:nvSpPr>
        <p:spPr/>
        <p:txBody>
          <a:bodyPr/>
          <a:lstStyle/>
          <a:p>
            <a:r>
              <a:rPr lang="en-US" dirty="0" smtClean="0"/>
              <a:t>Part III</a:t>
            </a:r>
            <a:endParaRPr lang="en-US" dirty="0"/>
          </a:p>
        </p:txBody>
      </p:sp>
      <p:sp>
        <p:nvSpPr>
          <p:cNvPr id="4" name="TextBox 3"/>
          <p:cNvSpPr txBox="1"/>
          <p:nvPr/>
        </p:nvSpPr>
        <p:spPr>
          <a:xfrm>
            <a:off x="498348" y="4419600"/>
            <a:ext cx="8147304" cy="1569660"/>
          </a:xfrm>
          <a:prstGeom prst="rect">
            <a:avLst/>
          </a:prstGeom>
          <a:noFill/>
        </p:spPr>
        <p:txBody>
          <a:bodyPr wrap="square" rtlCol="0">
            <a:spAutoFit/>
          </a:bodyPr>
          <a:lstStyle/>
          <a:p>
            <a:pPr algn="ctr"/>
            <a:r>
              <a:rPr lang="en-US" sz="3200" dirty="0" smtClean="0">
                <a:solidFill>
                  <a:schemeClr val="bg2">
                    <a:lumMod val="50000"/>
                  </a:schemeClr>
                </a:solidFill>
              </a:rPr>
              <a:t>“Everyone must leave something behind when he dies . . . So your soul has somewhere to go . . . ”</a:t>
            </a:r>
            <a:endParaRPr lang="en-US" sz="3200" dirty="0">
              <a:solidFill>
                <a:schemeClr val="bg2">
                  <a:lumMod val="5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820271"/>
          </a:xfrm>
        </p:spPr>
        <p:txBody>
          <a:bodyPr/>
          <a:lstStyle/>
          <a:p>
            <a:r>
              <a:rPr lang="en-US" i="1" dirty="0" smtClean="0"/>
              <a:t>The last straw</a:t>
            </a:r>
            <a:endParaRPr lang="en-US" i="1" dirty="0"/>
          </a:p>
        </p:txBody>
      </p:sp>
      <p:sp>
        <p:nvSpPr>
          <p:cNvPr id="3" name="Content Placeholder 2"/>
          <p:cNvSpPr>
            <a:spLocks noGrp="1"/>
          </p:cNvSpPr>
          <p:nvPr>
            <p:ph idx="1"/>
          </p:nvPr>
        </p:nvSpPr>
        <p:spPr>
          <a:xfrm>
            <a:off x="498475" y="914400"/>
            <a:ext cx="8147051" cy="5562600"/>
          </a:xfrm>
        </p:spPr>
        <p:txBody>
          <a:bodyPr/>
          <a:lstStyle/>
          <a:p>
            <a:r>
              <a:rPr lang="en-US" dirty="0" smtClean="0"/>
              <a:t>Clarisse is “one of those damn do-gooders . . . [whose] one talent [is] making others feel guilty.” p. 114</a:t>
            </a:r>
          </a:p>
          <a:p>
            <a:r>
              <a:rPr lang="en-US" dirty="0" smtClean="0"/>
              <a:t>Mildred turned him in, is upset about the “family”</a:t>
            </a:r>
          </a:p>
          <a:p>
            <a:r>
              <a:rPr lang="en-US" dirty="0" smtClean="0"/>
              <a:t>“Everyone nowadays . . . absolutely is </a:t>
            </a:r>
            <a:r>
              <a:rPr lang="en-US" i="1" dirty="0" smtClean="0"/>
              <a:t>certain</a:t>
            </a:r>
            <a:r>
              <a:rPr lang="en-US" dirty="0" smtClean="0"/>
              <a:t> . . . that nothing will ever happen to </a:t>
            </a:r>
            <a:r>
              <a:rPr lang="en-US" i="1" dirty="0" smtClean="0"/>
              <a:t>me</a:t>
            </a:r>
            <a:r>
              <a:rPr lang="en-US" dirty="0" smtClean="0"/>
              <a:t>.  There are no consequences and no responsibilities.  Except that there are.”</a:t>
            </a:r>
          </a:p>
          <a:p>
            <a:r>
              <a:rPr lang="en-US" dirty="0" smtClean="0"/>
              <a:t>“Fire’s real beauty . . . is that it destroys responsibility and consequences.”</a:t>
            </a:r>
          </a:p>
          <a:p>
            <a:r>
              <a:rPr lang="en-US" dirty="0" smtClean="0"/>
              <a:t>“Is there was no solution . . . Then there was no problem.”</a:t>
            </a:r>
          </a:p>
          <a:p>
            <a:r>
              <a:rPr lang="en-US" dirty="0" smtClean="0"/>
              <a:t>“We never burned </a:t>
            </a:r>
            <a:r>
              <a:rPr lang="en-US" i="1" dirty="0" smtClean="0"/>
              <a:t>right</a:t>
            </a:r>
            <a:r>
              <a:rPr lang="en-US" dirty="0" smtClean="0"/>
              <a:t> . . . “</a:t>
            </a:r>
          </a:p>
          <a:p>
            <a:r>
              <a:rPr lang="en-US" dirty="0" smtClean="0"/>
              <a:t>Kills Beatty when Faber is threatened</a:t>
            </a:r>
            <a:endParaRPr lang="en-US" dirty="0"/>
          </a:p>
        </p:txBody>
      </p:sp>
    </p:spTree>
    <p:extLst>
      <p:ext uri="{BB962C8B-B14F-4D97-AF65-F5344CB8AC3E}">
        <p14:creationId xmlns:p14="http://schemas.microsoft.com/office/powerpoint/2010/main" val="216034621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Saddle">
  <a:themeElements>
    <a:clrScheme name="Saddle">
      <a:dk1>
        <a:srgbClr val="302C24"/>
      </a:dk1>
      <a:lt1>
        <a:sysClr val="window" lastClr="FFFFFF"/>
      </a:lt1>
      <a:dk2>
        <a:srgbClr val="AC6416"/>
      </a:dk2>
      <a:lt2>
        <a:srgbClr val="E8E4DB"/>
      </a:lt2>
      <a:accent1>
        <a:srgbClr val="C6B178"/>
      </a:accent1>
      <a:accent2>
        <a:srgbClr val="9C5B14"/>
      </a:accent2>
      <a:accent3>
        <a:srgbClr val="71B2BC"/>
      </a:accent3>
      <a:accent4>
        <a:srgbClr val="78AA5D"/>
      </a:accent4>
      <a:accent5>
        <a:srgbClr val="867099"/>
      </a:accent5>
      <a:accent6>
        <a:srgbClr val="4C6F75"/>
      </a:accent6>
      <a:hlink>
        <a:srgbClr val="F27B0E"/>
      </a:hlink>
      <a:folHlink>
        <a:srgbClr val="989268"/>
      </a:folHlink>
    </a:clrScheme>
    <a:fontScheme name="Saddle">
      <a:majorFont>
        <a:latin typeface="Book Antiqua"/>
        <a:ea typeface=""/>
        <a:cs typeface=""/>
        <a:font script="Jpan" typeface="ＭＳ 明朝"/>
      </a:majorFont>
      <a:minorFont>
        <a:latin typeface="Book Antiqua"/>
        <a:ea typeface=""/>
        <a:cs typeface=""/>
        <a:font script="Jpan" typeface="ＭＳ 明朝"/>
      </a:minorFont>
    </a:fontScheme>
    <a:fmtScheme name="Saddle">
      <a:fillStyleLst>
        <a:solidFill>
          <a:schemeClr val="phClr"/>
        </a:solidFill>
        <a:gradFill rotWithShape="1">
          <a:gsLst>
            <a:gs pos="0">
              <a:schemeClr val="phClr"/>
            </a:gs>
            <a:gs pos="30000">
              <a:schemeClr val="phClr">
                <a:tint val="80000"/>
              </a:schemeClr>
            </a:gs>
            <a:gs pos="100000">
              <a:schemeClr val="phClr">
                <a:tint val="100000"/>
              </a:schemeClr>
            </a:gs>
          </a:gsLst>
          <a:path path="rect">
            <a:fillToRect l="50000" r="100000"/>
          </a:path>
        </a:gradFill>
        <a:blipFill rotWithShape="1">
          <a:blip xmlns:r="http://schemas.openxmlformats.org/officeDocument/2006/relationships" r:embed="rId1">
            <a:duotone>
              <a:schemeClr val="phClr">
                <a:shade val="70000"/>
                <a:satMod val="120000"/>
              </a:schemeClr>
              <a:schemeClr val="phClr">
                <a:tint val="30000"/>
                <a:satMod val="120000"/>
              </a:schemeClr>
            </a:duotone>
          </a:blip>
          <a:stretch/>
        </a:blipFill>
      </a:fillStyleLst>
      <a:lnStyleLst>
        <a:ln w="25400" cap="flat" cmpd="sng" algn="ctr">
          <a:solidFill>
            <a:schemeClr val="phClr">
              <a:shade val="95000"/>
              <a:satMod val="105000"/>
            </a:schemeClr>
          </a:solidFill>
          <a:prstDash val="solid"/>
        </a:ln>
        <a:ln w="50800" cap="flat" cmpd="dbl" algn="ctr">
          <a:solidFill>
            <a:schemeClr val="phClr"/>
          </a:solidFill>
          <a:prstDash val="solid"/>
        </a:ln>
        <a:ln w="76200" cap="flat" cmpd="dbl" algn="ctr">
          <a:solidFill>
            <a:schemeClr val="phClr"/>
          </a:solidFill>
          <a:prstDash val="solid"/>
        </a:ln>
      </a:lnStyleLst>
      <a:effectStyleLst>
        <a:effectStyle>
          <a:effectLst/>
        </a:effectStyle>
        <a:effectStyle>
          <a:effectLst>
            <a:outerShdw blurRad="38100" dist="25400" dir="5400000" rotWithShape="0">
              <a:srgbClr val="FFFFFF">
                <a:alpha val="75000"/>
              </a:srgbClr>
            </a:outerShdw>
          </a:effectLst>
          <a:scene3d>
            <a:camera prst="orthographicFront">
              <a:rot lat="0" lon="0" rev="0"/>
            </a:camera>
            <a:lightRig rig="sunrise" dir="tl">
              <a:rot lat="0" lon="0" rev="1200000"/>
            </a:lightRig>
          </a:scene3d>
          <a:sp3d prstMaterial="softEdge">
            <a:bevelT w="0" h="0"/>
          </a:sp3d>
        </a:effectStyle>
        <a:effectStyle>
          <a:effectLst>
            <a:innerShdw blurRad="76200" dist="38100" dir="13500000">
              <a:srgbClr val="FFFFFF">
                <a:alpha val="75000"/>
              </a:srgbClr>
            </a:innerShdw>
          </a:effectLst>
          <a:scene3d>
            <a:camera prst="perspectiveFront" fov="2400000"/>
            <a:lightRig rig="twoPt" dir="tl"/>
          </a:scene3d>
          <a:sp3d>
            <a:bevelT w="25400" h="12700" prst="angle"/>
          </a:sp3d>
        </a:effectStyle>
      </a:effectStyleLst>
      <a:bgFillStyleLst>
        <a:solidFill>
          <a:schemeClr val="phClr"/>
        </a:solidFill>
        <a:blipFill rotWithShape="1">
          <a:blip xmlns:r="http://schemas.openxmlformats.org/officeDocument/2006/relationships" r:embed="rId2">
            <a:duotone>
              <a:schemeClr val="phClr">
                <a:shade val="30000"/>
                <a:satMod val="250000"/>
              </a:schemeClr>
              <a:schemeClr val="phClr">
                <a:tint val="50000"/>
                <a:satMod val="200000"/>
              </a:schemeClr>
            </a:duotone>
          </a:blip>
          <a:stretch/>
        </a:blipFill>
        <a:blipFill rotWithShape="1">
          <a:blip xmlns:r="http://schemas.openxmlformats.org/officeDocument/2006/relationships" r:embed="rId3">
            <a:duotone>
              <a:schemeClr val="phClr">
                <a:shade val="90000"/>
                <a:hueMod val="90000"/>
                <a:satMod val="150000"/>
                <a:lumMod val="90000"/>
              </a:schemeClr>
              <a:schemeClr val="phClr">
                <a:tint val="70000"/>
                <a:shade val="80000"/>
                <a:satMod val="3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Equity.thmx</Template>
  <TotalTime>693</TotalTime>
  <Words>1775</Words>
  <Application>Microsoft Macintosh PowerPoint</Application>
  <PresentationFormat>On-screen Show (4:3)</PresentationFormat>
  <Paragraphs>152</Paragraphs>
  <Slides>14</Slides>
  <Notes>13</Notes>
  <HiddenSlides>0</HiddenSlides>
  <MMClips>1</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Saddle</vt:lpstr>
      <vt:lpstr>Fahrenheit 451</vt:lpstr>
      <vt:lpstr>Guy needs a teacher</vt:lpstr>
      <vt:lpstr>Faber</vt:lpstr>
      <vt:lpstr>Are books magical?</vt:lpstr>
      <vt:lpstr>What is it we need?</vt:lpstr>
      <vt:lpstr>“The Women” </vt:lpstr>
      <vt:lpstr>Beatty’s manipulation</vt:lpstr>
      <vt:lpstr>Fahrenheit 451</vt:lpstr>
      <vt:lpstr>The last straw</vt:lpstr>
      <vt:lpstr>The Chase</vt:lpstr>
      <vt:lpstr>Meeting the men</vt:lpstr>
      <vt:lpstr>Granger’s Grandfather *p. 155</vt:lpstr>
      <vt:lpstr>The Phoenix</vt:lpstr>
      <vt:lpstr>Ecclesiastes 3: 1-8</vt:lpstr>
    </vt:vector>
  </TitlesOfParts>
  <Company>Clark County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Fahrenheit 451</dc:title>
  <dc:creator>CCSD</dc:creator>
  <cp:lastModifiedBy>Student</cp:lastModifiedBy>
  <cp:revision>47</cp:revision>
  <cp:lastPrinted>2015-04-22T17:06:04Z</cp:lastPrinted>
  <dcterms:created xsi:type="dcterms:W3CDTF">2014-04-07T16:14:05Z</dcterms:created>
  <dcterms:modified xsi:type="dcterms:W3CDTF">2015-05-01T15:53:30Z</dcterms:modified>
</cp:coreProperties>
</file>