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26" d="100"/>
          <a:sy n="126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C6454-DD57-094F-A6EC-1811CF67AC02}" type="datetimeFigureOut">
              <a:rPr lang="en-US" smtClean="0"/>
              <a:t>4/19/15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483A2-4B56-9046-878C-E63EF5C5D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Debate topics:</a:t>
            </a:r>
          </a:p>
          <a:p>
            <a:endParaRPr lang="en-US" dirty="0" smtClean="0"/>
          </a:p>
          <a:p>
            <a:r>
              <a:rPr lang="en-US" dirty="0" smtClean="0"/>
              <a:t>The iAlone generation: Social</a:t>
            </a:r>
            <a:r>
              <a:rPr lang="en-US" baseline="0" dirty="0" smtClean="0"/>
              <a:t> media, </a:t>
            </a:r>
            <a:r>
              <a:rPr lang="en-US" baseline="0" dirty="0" smtClean="0"/>
              <a:t>technology and social isolation</a:t>
            </a:r>
          </a:p>
          <a:p>
            <a:r>
              <a:rPr lang="en-US" baseline="0" dirty="0" smtClean="0"/>
              <a:t>Mildred vs. </a:t>
            </a:r>
            <a:r>
              <a:rPr lang="en-US" baseline="0" dirty="0" err="1" smtClean="0"/>
              <a:t>Clarisse</a:t>
            </a:r>
            <a:r>
              <a:rPr lang="en-US" baseline="0" dirty="0" smtClean="0"/>
              <a:t>: the generation gap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83A2-4B56-9046-878C-E63EF5C5D7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[dying] art of </a:t>
            </a:r>
            <a:r>
              <a:rPr lang="en-US" dirty="0" smtClean="0"/>
              <a:t>conversation:</a:t>
            </a:r>
            <a:r>
              <a:rPr lang="en-US" baseline="0" dirty="0" smtClean="0"/>
              <a:t> rest in peace?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83A2-4B56-9046-878C-E63EF5C5D7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Political correctness gone mad</a:t>
            </a:r>
          </a:p>
          <a:p>
            <a:r>
              <a:rPr lang="en-US" dirty="0" smtClean="0"/>
              <a:t>Ignorance </a:t>
            </a:r>
            <a:r>
              <a:rPr lang="en-US" smtClean="0"/>
              <a:t>is bliss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483A2-4B56-9046-878C-E63EF5C5D7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4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3AEA19B3-BC6D-4E56-93BC-B9B0EF1523FC}" type="datetime1">
              <a:rPr lang="en-US"/>
              <a:pPr/>
              <a:t>4/19/15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1AD90BA-A4A1-41C2-9DD3-1F9AED156E09}" type="slidenum">
              <a:rPr/>
              <a:p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/>
              <a:pPr/>
              <a:t>4/19/15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8F27897-233E-5541-9F52-13D7BA5BD637}" type="datetimeFigureOut">
              <a:rPr lang="en-US" smtClean="0"/>
              <a:pPr/>
              <a:t>4/19/15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4518CA-698C-8F4F-B3B9-CF04B6480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Fahrenheit 451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4419600"/>
            <a:ext cx="4267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Ignorance is bliss . . . ?</a:t>
            </a:r>
            <a:endParaRPr 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Guy </a:t>
            </a:r>
            <a:r>
              <a:rPr lang="en-US" dirty="0" err="1" smtClean="0"/>
              <a:t>Montag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46412"/>
            <a:ext cx="8147051" cy="4778188"/>
          </a:xfrm>
        </p:spPr>
        <p:txBody>
          <a:bodyPr/>
          <a:lstStyle/>
          <a:p>
            <a:r>
              <a:rPr lang="en-US" dirty="0" smtClean="0"/>
              <a:t>Represents the possibility for change</a:t>
            </a:r>
          </a:p>
          <a:p>
            <a:pPr lvl="1"/>
            <a:r>
              <a:rPr lang="en-US" dirty="0" smtClean="0"/>
              <a:t>1 conversation with Clarisse makes him question his life</a:t>
            </a:r>
          </a:p>
          <a:p>
            <a:r>
              <a:rPr lang="en-US" dirty="0" smtClean="0"/>
              <a:t>He has been squirreling away books for a long time</a:t>
            </a:r>
          </a:p>
          <a:p>
            <a:r>
              <a:rPr lang="en-US" dirty="0" smtClean="0"/>
              <a:t>Old woman’s suicide is an epiphany</a:t>
            </a:r>
          </a:p>
          <a:p>
            <a:r>
              <a:rPr lang="en-US" dirty="0" smtClean="0"/>
              <a:t>Beatty’s speech confirmed his feelings</a:t>
            </a:r>
          </a:p>
          <a:p>
            <a:r>
              <a:rPr lang="en-US" dirty="0" smtClean="0"/>
              <a:t>Wants to hold on to his feelings of anger &amp; turmoil</a:t>
            </a:r>
          </a:p>
          <a:p>
            <a:r>
              <a:rPr lang="en-US" dirty="0" smtClean="0"/>
              <a:t>Begs his wife to read with him (she recoils)	</a:t>
            </a:r>
          </a:p>
          <a:p>
            <a:pPr lvl="1"/>
            <a:r>
              <a:rPr lang="en-US" dirty="0" smtClean="0"/>
              <a:t>Will burn them if Beatty was right</a:t>
            </a:r>
          </a:p>
          <a:p>
            <a:pPr lvl="1"/>
            <a:r>
              <a:rPr lang="en-US" dirty="0" smtClean="0"/>
              <a:t>Will pass them on if they are worth sharing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46412"/>
            <a:ext cx="8147051" cy="457975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She is the “norm” in this society (stereotype? Antagonist?)</a:t>
            </a:r>
          </a:p>
          <a:p>
            <a:r>
              <a:rPr lang="en-US" dirty="0" smtClean="0"/>
              <a:t>“The room was indeed empty” (</a:t>
            </a:r>
            <a:r>
              <a:rPr lang="en-US" dirty="0" err="1" smtClean="0"/>
              <a:t>p</a:t>
            </a:r>
            <a:r>
              <a:rPr lang="en-US" dirty="0" smtClean="0"/>
              <a:t>. 12)</a:t>
            </a:r>
          </a:p>
          <a:p>
            <a:r>
              <a:rPr lang="en-US" dirty="0" smtClean="0"/>
              <a:t>Burnt hair, pouty lips, too thin (</a:t>
            </a:r>
            <a:r>
              <a:rPr lang="en-US" dirty="0" err="1" smtClean="0"/>
              <a:t>p</a:t>
            </a:r>
            <a:r>
              <a:rPr lang="en-US" dirty="0" smtClean="0"/>
              <a:t>. 48)</a:t>
            </a:r>
          </a:p>
          <a:p>
            <a:r>
              <a:rPr lang="en-US" dirty="0" smtClean="0"/>
              <a:t>Oblivious to her own suicide attempt</a:t>
            </a:r>
          </a:p>
          <a:p>
            <a:r>
              <a:rPr lang="en-US" dirty="0" smtClean="0"/>
              <a:t>Thimble radio in her ears OR</a:t>
            </a:r>
          </a:p>
          <a:p>
            <a:r>
              <a:rPr lang="en-US" dirty="0" smtClean="0"/>
              <a:t>In the TV parlor (desperate for 4</a:t>
            </a:r>
            <a:r>
              <a:rPr lang="en-US" baseline="30000" dirty="0" smtClean="0"/>
              <a:t>th</a:t>
            </a:r>
            <a:r>
              <a:rPr lang="en-US" dirty="0" smtClean="0"/>
              <a:t> wall) OR</a:t>
            </a:r>
          </a:p>
          <a:p>
            <a:r>
              <a:rPr lang="en-US" dirty="0" smtClean="0"/>
              <a:t>“Visiting” (watching TV with others)</a:t>
            </a:r>
          </a:p>
          <a:p>
            <a:r>
              <a:rPr lang="en-US" dirty="0" smtClean="0"/>
              <a:t>Lacks empathy AND sympathy</a:t>
            </a:r>
          </a:p>
          <a:p>
            <a:r>
              <a:rPr lang="en-US" dirty="0" smtClean="0"/>
              <a:t>Disregard for life (animals &amp; humans)</a:t>
            </a:r>
            <a:endParaRPr lang="en-US" dirty="0"/>
          </a:p>
        </p:txBody>
      </p:sp>
      <p:pic>
        <p:nvPicPr>
          <p:cNvPr id="4" name="Picture 3" descr="philcof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7931" y="94129"/>
            <a:ext cx="1837944" cy="2654808"/>
          </a:xfrm>
          <a:prstGeom prst="rect">
            <a:avLst/>
          </a:prstGeom>
        </p:spPr>
      </p:pic>
      <p:pic>
        <p:nvPicPr>
          <p:cNvPr id="5" name="Picture 4" descr="crutchfiel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675" y="4038600"/>
            <a:ext cx="2743200" cy="2542032"/>
          </a:xfrm>
          <a:prstGeom prst="rect">
            <a:avLst/>
          </a:prstGeom>
        </p:spPr>
      </p:pic>
      <p:pic>
        <p:nvPicPr>
          <p:cNvPr id="6" name="Picture 5" descr="DownloadedFi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1931" y="2748937"/>
            <a:ext cx="1016000" cy="1016000"/>
          </a:xfrm>
          <a:prstGeom prst="rect">
            <a:avLst/>
          </a:prstGeom>
        </p:spPr>
      </p:pic>
      <p:pic>
        <p:nvPicPr>
          <p:cNvPr id="7" name="Picture 6" descr="DownloadedFile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027243">
            <a:off x="5182628" y="3250830"/>
            <a:ext cx="740664" cy="791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Clarisse McClellan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Foil: She is the holdout . . . But is she us?</a:t>
            </a:r>
          </a:p>
          <a:p>
            <a:r>
              <a:rPr lang="en-US" dirty="0" err="1" smtClean="0"/>
              <a:t>Labelled</a:t>
            </a:r>
            <a:r>
              <a:rPr lang="en-US" dirty="0" smtClean="0"/>
              <a:t> crazy and anti-social</a:t>
            </a:r>
          </a:p>
          <a:p>
            <a:pPr lvl="1"/>
            <a:r>
              <a:rPr lang="en-US" dirty="0" smtClean="0"/>
              <a:t>“Against the basic principals of society”</a:t>
            </a:r>
          </a:p>
          <a:p>
            <a:r>
              <a:rPr lang="en-US" dirty="0" smtClean="0"/>
              <a:t>Afraid of peers: kids are killing kids</a:t>
            </a:r>
          </a:p>
          <a:p>
            <a:r>
              <a:rPr lang="en-US" dirty="0" smtClean="0"/>
              <a:t>Likes to sit &amp; talk/think</a:t>
            </a:r>
          </a:p>
          <a:p>
            <a:r>
              <a:rPr lang="en-US" dirty="0" smtClean="0"/>
              <a:t>Pays attention to the world around her</a:t>
            </a:r>
          </a:p>
          <a:p>
            <a:r>
              <a:rPr lang="en-US" dirty="0" smtClean="0"/>
              <a:t>Misses front porches &amp; 20’ billboards</a:t>
            </a:r>
          </a:p>
          <a:p>
            <a:r>
              <a:rPr lang="en-US" dirty="0" smtClean="0"/>
              <a:t>She is a product of her family </a:t>
            </a:r>
            <a:endParaRPr lang="en-US" dirty="0"/>
          </a:p>
        </p:txBody>
      </p:sp>
      <p:pic>
        <p:nvPicPr>
          <p:cNvPr id="4" name="Picture 3" descr="DownloadedFi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144963"/>
            <a:ext cx="2743200" cy="1981200"/>
          </a:xfrm>
          <a:prstGeom prst="rect">
            <a:avLst/>
          </a:prstGeom>
        </p:spPr>
      </p:pic>
      <p:pic>
        <p:nvPicPr>
          <p:cNvPr id="5" name="Picture 4" descr="02billboard-2-articleLar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86000"/>
            <a:ext cx="2743200" cy="1440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Beatty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speech explains how they came to be</a:t>
            </a:r>
          </a:p>
          <a:p>
            <a:r>
              <a:rPr lang="en-US" dirty="0" smtClean="0"/>
              <a:t>Books appealed . . . Until the age of motion pictures</a:t>
            </a:r>
          </a:p>
          <a:p>
            <a:r>
              <a:rPr lang="en-US" dirty="0" smtClean="0"/>
              <a:t>What was written was “muddled to a norm” &amp; shortened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“If you don’t want a house built, hide the nails &amp; wood.”</a:t>
            </a:r>
          </a:p>
          <a:p>
            <a:r>
              <a:rPr lang="en-US" dirty="0" smtClean="0"/>
              <a:t>Claims that “Books say nothing, you come away lost.”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820271"/>
          </a:xfrm>
        </p:spPr>
        <p:txBody>
          <a:bodyPr/>
          <a:lstStyle/>
          <a:p>
            <a:r>
              <a:rPr lang="en-US" dirty="0" smtClean="0"/>
              <a:t>So how did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914400"/>
            <a:ext cx="8147051" cy="556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Intellectuals were beaten down by those in their shadow (</a:t>
            </a:r>
            <a:r>
              <a:rPr lang="en-US" dirty="0" err="1" smtClean="0"/>
              <a:t>p</a:t>
            </a:r>
            <a:r>
              <a:rPr lang="en-US" dirty="0" smtClean="0"/>
              <a:t>. 58)</a:t>
            </a:r>
          </a:p>
          <a:p>
            <a:r>
              <a:rPr lang="en-US" dirty="0" smtClean="0"/>
              <a:t>Now there is no one and nothing to make you feel small</a:t>
            </a:r>
          </a:p>
          <a:p>
            <a:r>
              <a:rPr lang="en-US" dirty="0" smtClean="0"/>
              <a:t>Created “artificial intelligence” (</a:t>
            </a:r>
            <a:r>
              <a:rPr lang="en-US" dirty="0" err="1" smtClean="0"/>
              <a:t>p</a:t>
            </a:r>
            <a:r>
              <a:rPr lang="en-US" dirty="0" smtClean="0"/>
              <a:t>. 61)</a:t>
            </a:r>
          </a:p>
          <a:p>
            <a:r>
              <a:rPr lang="en-US" dirty="0" smtClean="0"/>
              <a:t>“Out of the nursery, into the college, back into the nursery” (</a:t>
            </a:r>
            <a:r>
              <a:rPr lang="en-US" dirty="0" err="1" smtClean="0"/>
              <a:t>p</a:t>
            </a:r>
            <a:r>
              <a:rPr lang="en-US" dirty="0" smtClean="0"/>
              <a:t>. 55)</a:t>
            </a:r>
          </a:p>
          <a:p>
            <a:r>
              <a:rPr lang="en-US" dirty="0" smtClean="0"/>
              <a:t>Responsibility is no longer a valued principle</a:t>
            </a:r>
          </a:p>
          <a:p>
            <a:r>
              <a:rPr lang="en-US" dirty="0" smtClean="0"/>
              <a:t>Life is immediate; about nothing but job &amp; pleasure</a:t>
            </a:r>
          </a:p>
          <a:p>
            <a:r>
              <a:rPr lang="en-US" dirty="0" smtClean="0"/>
              <a:t>Population explosion – no one knows anyone anymore (</a:t>
            </a:r>
            <a:r>
              <a:rPr lang="en-US" dirty="0" err="1" smtClean="0"/>
              <a:t>p</a:t>
            </a:r>
            <a:r>
              <a:rPr lang="en-US" dirty="0" smtClean="0"/>
              <a:t>. </a:t>
            </a:r>
            <a:r>
              <a:rPr lang="en-US" smtClean="0"/>
              <a:t>57)</a:t>
            </a:r>
          </a:p>
          <a:p>
            <a:r>
              <a:rPr lang="en-US" dirty="0" smtClean="0"/>
              <a:t>More people, more “minorities” to offend (</a:t>
            </a:r>
            <a:r>
              <a:rPr lang="en-US" dirty="0" err="1" smtClean="0"/>
              <a:t>p</a:t>
            </a:r>
            <a:r>
              <a:rPr lang="en-US" dirty="0" smtClean="0"/>
              <a:t>. 57)</a:t>
            </a:r>
          </a:p>
          <a:p>
            <a:r>
              <a:rPr lang="en-US" dirty="0" smtClean="0"/>
              <a:t>We give people fun, they’re happy (</a:t>
            </a:r>
            <a:r>
              <a:rPr lang="en-US" dirty="0" err="1" smtClean="0"/>
              <a:t>p</a:t>
            </a:r>
            <a:r>
              <a:rPr lang="en-US" dirty="0" smtClean="0"/>
              <a:t>. 59)</a:t>
            </a:r>
          </a:p>
          <a:p>
            <a:r>
              <a:rPr lang="en-US" dirty="0" smtClean="0"/>
              <a:t>NO DICTATORSHIP OR CENSORSHIP WAS REQUIRED (</a:t>
            </a:r>
            <a:r>
              <a:rPr lang="en-US" dirty="0" err="1" smtClean="0"/>
              <a:t>p</a:t>
            </a:r>
            <a:r>
              <a:rPr lang="en-US" dirty="0" smtClean="0"/>
              <a:t>. 58)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356</TotalTime>
  <Words>429</Words>
  <Application>Microsoft Macintosh PowerPoint</Application>
  <PresentationFormat>On-screen Show (4:3)</PresentationFormat>
  <Paragraphs>49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Book Antiqua</vt:lpstr>
      <vt:lpstr>Calibri</vt:lpstr>
      <vt:lpstr>Wingdings 2</vt:lpstr>
      <vt:lpstr>Arial</vt:lpstr>
      <vt:lpstr>Saddle</vt:lpstr>
      <vt:lpstr>Fahrenheit 451</vt:lpstr>
      <vt:lpstr>Guy Montag</vt:lpstr>
      <vt:lpstr>Mildred</vt:lpstr>
      <vt:lpstr>Clarisse McClellan</vt:lpstr>
      <vt:lpstr>Beatty </vt:lpstr>
      <vt:lpstr>So how did it happen?</vt:lpstr>
    </vt:vector>
  </TitlesOfParts>
  <Company>Clark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Fahrenheit 451</dc:title>
  <dc:creator>CCSD</dc:creator>
  <cp:lastModifiedBy/>
  <cp:revision>17</cp:revision>
  <dcterms:created xsi:type="dcterms:W3CDTF">2014-03-28T14:24:33Z</dcterms:created>
  <dcterms:modified xsi:type="dcterms:W3CDTF">2015-04-20T05:13:49Z</dcterms:modified>
</cp:coreProperties>
</file>