
<file path=[Content_Types].xml><?xml version="1.0" encoding="utf-8"?>
<Types xmlns="http://schemas.openxmlformats.org/package/2006/content-types">
  <Default Extension="xml" ContentType="application/xml"/>
  <Default Extension="wav" ContentType="audio/wav"/>
  <Default Extension="wmf" ContentType="image/x-wmf"/>
  <Default Extension="jpeg" ContentType="image/jpeg"/>
  <Default Extension="rels" ContentType="application/vnd.openxmlformats-package.relationships+xml"/>
  <Default Extension="mp4"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56" r:id="rId2"/>
    <p:sldId id="273" r:id="rId3"/>
    <p:sldId id="285" r:id="rId4"/>
    <p:sldId id="283" r:id="rId5"/>
    <p:sldId id="275" r:id="rId6"/>
    <p:sldId id="260" r:id="rId7"/>
    <p:sldId id="264" r:id="rId8"/>
    <p:sldId id="263" r:id="rId9"/>
    <p:sldId id="277" r:id="rId10"/>
    <p:sldId id="265" r:id="rId11"/>
    <p:sldId id="279" r:id="rId12"/>
    <p:sldId id="281" r:id="rId13"/>
    <p:sldId id="276" r:id="rId14"/>
    <p:sldId id="259" r:id="rId15"/>
    <p:sldId id="268" r:id="rId16"/>
    <p:sldId id="266" r:id="rId17"/>
    <p:sldId id="278" r:id="rId18"/>
    <p:sldId id="269" r:id="rId19"/>
    <p:sldId id="282" r:id="rId20"/>
    <p:sldId id="267" r:id="rId21"/>
    <p:sldId id="271" r:id="rId22"/>
    <p:sldId id="272" r:id="rId23"/>
    <p:sldId id="270" r:id="rId24"/>
    <p:sldId id="286" r:id="rId25"/>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CSD"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frameSlides="1"/>
  <p:clrMru>
    <a:srgbClr val="D993E9"/>
    <a:srgbClr val="E15FD2"/>
    <a:srgbClr val="F3AC10"/>
    <a:srgbClr val="F0D015"/>
    <a:srgbClr val="FF9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05" autoAdjust="0"/>
    <p:restoredTop sz="94660"/>
  </p:normalViewPr>
  <p:slideViewPr>
    <p:cSldViewPr snapToObjects="1">
      <p:cViewPr varScale="1">
        <p:scale>
          <a:sx n="99" d="100"/>
          <a:sy n="99" d="100"/>
        </p:scale>
        <p:origin x="-1008" y="-136"/>
      </p:cViewPr>
      <p:guideLst>
        <p:guide orient="horz" pos="2160"/>
        <p:guide pos="2880"/>
      </p:guideLst>
    </p:cSldViewPr>
  </p:slideViewPr>
  <p:notesTextViewPr>
    <p:cViewPr>
      <p:scale>
        <a:sx n="100" d="100"/>
        <a:sy n="100" d="100"/>
      </p:scale>
      <p:origin x="0" y="0"/>
    </p:cViewPr>
  </p:notesTextViewPr>
  <p:sorterViewPr>
    <p:cViewPr>
      <p:scale>
        <a:sx n="190" d="100"/>
        <a:sy n="190" d="100"/>
      </p:scale>
      <p:origin x="0" y="16392"/>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AB3CFC91-1621-5E45-BB16-8B67ED952561}" type="datetimeFigureOut">
              <a:rPr lang="en-US" smtClean="0"/>
              <a:pPr/>
              <a:t>3/6/15</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A5F59BBB-0A48-C04A-9F77-E4765F677E98}" type="slidenum">
              <a:rPr lang="en-US" smtClean="0"/>
              <a:pPr/>
              <a:t>‹#›</a:t>
            </a:fld>
            <a:endParaRPr lang="en-US"/>
          </a:p>
        </p:txBody>
      </p:sp>
    </p:spTree>
    <p:extLst>
      <p:ext uri="{BB962C8B-B14F-4D97-AF65-F5344CB8AC3E}">
        <p14:creationId xmlns:p14="http://schemas.microsoft.com/office/powerpoint/2010/main" val="25215412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5CCD5A73-525E-0D48-B343-F12DD5646512}" type="datetimeFigureOut">
              <a:rPr lang="en-US" smtClean="0"/>
              <a:pPr/>
              <a:t>3/6/15</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8683DFB2-D9B8-4B49-A644-FAFFC9ECAA4D}" type="slidenum">
              <a:rPr lang="en-US" smtClean="0"/>
              <a:pPr/>
              <a:t>‹#›</a:t>
            </a:fld>
            <a:endParaRPr lang="en-US"/>
          </a:p>
        </p:txBody>
      </p:sp>
    </p:spTree>
    <p:extLst>
      <p:ext uri="{BB962C8B-B14F-4D97-AF65-F5344CB8AC3E}">
        <p14:creationId xmlns:p14="http://schemas.microsoft.com/office/powerpoint/2010/main" val="35638808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683DFB2-D9B8-4B49-A644-FAFFC9ECAA4D}"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usually used as a VALID argument against</a:t>
            </a:r>
            <a:r>
              <a:rPr lang="en-US" baseline="0" dirty="0" smtClean="0"/>
              <a:t> censorship, dictatorship, and other ideas that are considered generally dangerous…</a:t>
            </a:r>
            <a:endParaRPr lang="en-US" dirty="0"/>
          </a:p>
        </p:txBody>
      </p:sp>
      <p:sp>
        <p:nvSpPr>
          <p:cNvPr id="4" name="Slide Number Placeholder 3"/>
          <p:cNvSpPr>
            <a:spLocks noGrp="1"/>
          </p:cNvSpPr>
          <p:nvPr>
            <p:ph type="sldNum" sz="quarter" idx="10"/>
          </p:nvPr>
        </p:nvSpPr>
        <p:spPr/>
        <p:txBody>
          <a:bodyPr/>
          <a:lstStyle/>
          <a:p>
            <a:fld id="{8683DFB2-D9B8-4B49-A644-FAFFC9ECAA4D}" type="slidenum">
              <a:rPr lang="en-US" smtClean="0"/>
              <a:pPr/>
              <a:t>12</a:t>
            </a:fld>
            <a:endParaRPr lang="en-US"/>
          </a:p>
        </p:txBody>
      </p:sp>
    </p:spTree>
    <p:extLst>
      <p:ext uri="{BB962C8B-B14F-4D97-AF65-F5344CB8AC3E}">
        <p14:creationId xmlns:p14="http://schemas.microsoft.com/office/powerpoint/2010/main" val="2794829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latin typeface="Baskerville Old Face"/>
                <a:cs typeface="Baskerville Old Face"/>
              </a:rPr>
              <a:t>Suggests that because B follows A, A must have caused B, and therefore always will.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solidFill>
                  <a:srgbClr val="FF0000"/>
                </a:solidFill>
                <a:latin typeface="Baskerville Old Face"/>
                <a:cs typeface="Baskerville Old Face"/>
              </a:rPr>
              <a:t>Remember, just because it happened once is no reason to jump to an all-encompassing conclusion. </a:t>
            </a:r>
            <a:r>
              <a:rPr lang="en-US" b="1" dirty="0" smtClean="0">
                <a:solidFill>
                  <a:srgbClr val="FF0000"/>
                </a:solidFill>
                <a:latin typeface="Baskerville Old Face"/>
                <a:cs typeface="Baskerville Old Face"/>
              </a:rPr>
              <a:t>Check facts carefully.</a:t>
            </a:r>
          </a:p>
          <a:p>
            <a:endParaRPr lang="en-US" dirty="0"/>
          </a:p>
        </p:txBody>
      </p:sp>
      <p:sp>
        <p:nvSpPr>
          <p:cNvPr id="4" name="Slide Number Placeholder 3"/>
          <p:cNvSpPr>
            <a:spLocks noGrp="1"/>
          </p:cNvSpPr>
          <p:nvPr>
            <p:ph type="sldNum" sz="quarter" idx="10"/>
          </p:nvPr>
        </p:nvSpPr>
        <p:spPr/>
        <p:txBody>
          <a:bodyPr/>
          <a:lstStyle/>
          <a:p>
            <a:fld id="{8683DFB2-D9B8-4B49-A644-FAFFC9ECAA4D}" type="slidenum">
              <a:rPr lang="en-US" smtClean="0"/>
              <a:pPr/>
              <a:t>13</a:t>
            </a:fld>
            <a:endParaRPr lang="en-US"/>
          </a:p>
        </p:txBody>
      </p:sp>
    </p:spTree>
    <p:extLst>
      <p:ext uri="{BB962C8B-B14F-4D97-AF65-F5344CB8AC3E}">
        <p14:creationId xmlns:p14="http://schemas.microsoft.com/office/powerpoint/2010/main" val="2761002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7094"/>
            <a:ext cx="7772400" cy="1470025"/>
          </a:xfrm>
        </p:spPr>
        <p:txBody>
          <a:bodyPr anchor="b" anchorCtr="0"/>
          <a:lstStyle>
            <a:lvl1pPr>
              <a:defRPr sz="5400">
                <a:gradFill>
                  <a:gsLst>
                    <a:gs pos="0">
                      <a:schemeClr val="tx2"/>
                    </a:gs>
                    <a:gs pos="100000">
                      <a:schemeClr val="tx2">
                        <a:lumMod val="75000"/>
                      </a:schemeClr>
                    </a:gs>
                  </a:gsLst>
                  <a:lin ang="5400000" scaled="0"/>
                </a:gradFill>
                <a:effectLst>
                  <a:outerShdw blurRad="50800" dist="25400" dir="5400000" algn="t"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685801" y="3810000"/>
            <a:ext cx="7770812" cy="1752600"/>
          </a:xfrm>
        </p:spPr>
        <p:txBody>
          <a:bodyPr>
            <a:normAutofit/>
          </a:bodyPr>
          <a:lstStyle>
            <a:lvl1pPr marL="0" indent="0" algn="ctr">
              <a:buNone/>
              <a:defRPr sz="1600">
                <a:gradFill>
                  <a:gsLst>
                    <a:gs pos="0">
                      <a:schemeClr val="tx2"/>
                    </a:gs>
                    <a:gs pos="100000">
                      <a:schemeClr val="tx2">
                        <a:lumMod val="75000"/>
                      </a:schemeClr>
                    </a:gs>
                  </a:gsLst>
                  <a:lin ang="5400000" scaled="0"/>
                </a:gra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BA8D3B95-5808-2A47-B7A1-8E2D44BF3186}" type="datetime1">
              <a:rPr lang="en-US" smtClean="0"/>
              <a:pPr/>
              <a:t>3/6/15</a:t>
            </a:fld>
            <a:endParaRPr lang="en-US"/>
          </a:p>
        </p:txBody>
      </p:sp>
      <p:sp>
        <p:nvSpPr>
          <p:cNvPr id="5" name="Footer Placeholder 4"/>
          <p:cNvSpPr>
            <a:spLocks noGrp="1"/>
          </p:cNvSpPr>
          <p:nvPr>
            <p:ph type="ftr" sz="quarter" idx="11"/>
          </p:nvPr>
        </p:nvSpPr>
        <p:spPr/>
        <p:txBody>
          <a:bodyPr/>
          <a:lstStyle/>
          <a:p>
            <a:r>
              <a:rPr lang="en-US" smtClean="0"/>
              <a:t>9</a:t>
            </a:r>
            <a:endParaRPr lang="en-US"/>
          </a:p>
        </p:txBody>
      </p:sp>
      <p:pic>
        <p:nvPicPr>
          <p:cNvPr id="7" name="Picture 6" descr="CoverGlyph.png"/>
          <p:cNvPicPr>
            <a:picLocks noChangeAspect="1"/>
          </p:cNvPicPr>
          <p:nvPr/>
        </p:nvPicPr>
        <p:blipFill>
          <a:blip r:embed="rId2"/>
          <a:stretch>
            <a:fillRect/>
          </a:stretch>
        </p:blipFill>
        <p:spPr>
          <a:xfrm>
            <a:off x="4010025" y="3048000"/>
            <a:ext cx="1123950" cy="77152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738282"/>
            <a:ext cx="7770813" cy="1048870"/>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286000" y="457200"/>
            <a:ext cx="4572000" cy="3173506"/>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685800" y="5181600"/>
            <a:ext cx="7770813" cy="685800"/>
          </a:xfrm>
        </p:spPr>
        <p:txBody>
          <a:bodyPr vert="horz" lIns="91440" tIns="45720" rIns="91440" bIns="45720" rtlCol="0">
            <a:normAutofit/>
          </a:bodyPr>
          <a:lstStyle>
            <a:lvl1pPr marL="0" indent="0" algn="ctr">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47A27B1C-C333-F54D-9069-3D68FE8769BF}" type="datetime1">
              <a:rPr lang="en-US" smtClean="0"/>
              <a:pPr/>
              <a:t>3/6/15</a:t>
            </a:fld>
            <a:endParaRPr lang="en-US"/>
          </a:p>
        </p:txBody>
      </p:sp>
      <p:sp>
        <p:nvSpPr>
          <p:cNvPr id="6" name="Footer Placeholder 5"/>
          <p:cNvSpPr>
            <a:spLocks noGrp="1"/>
          </p:cNvSpPr>
          <p:nvPr>
            <p:ph type="ftr" sz="quarter" idx="11"/>
          </p:nvPr>
        </p:nvSpPr>
        <p:spPr/>
        <p:txBody>
          <a:bodyPr/>
          <a:lstStyle/>
          <a:p>
            <a:r>
              <a:rPr lang="en-US" smtClean="0"/>
              <a:t>9</a:t>
            </a:r>
            <a:endParaRPr lang="en-US"/>
          </a:p>
        </p:txBody>
      </p:sp>
      <p:sp>
        <p:nvSpPr>
          <p:cNvPr id="7" name="Slide Number Placeholder 6"/>
          <p:cNvSpPr>
            <a:spLocks noGrp="1"/>
          </p:cNvSpPr>
          <p:nvPr>
            <p:ph type="sldNum" sz="quarter" idx="12"/>
          </p:nvPr>
        </p:nvSpPr>
        <p:spPr/>
        <p:txBody>
          <a:bodyPr/>
          <a:lstStyle/>
          <a:p>
            <a:fld id="{D8E0D85A-EE57-0B4D-B0A7-D2E97ABD1E55}" type="slidenum">
              <a:rPr lang="en-US" smtClean="0"/>
              <a:pPr/>
              <a:t>‹#›</a:t>
            </a:fld>
            <a:endParaRPr lang="en-US"/>
          </a:p>
        </p:txBody>
      </p:sp>
      <p:pic>
        <p:nvPicPr>
          <p:cNvPr id="10" name="Picture 9" descr="HR-Glyph.png"/>
          <p:cNvPicPr>
            <a:picLocks noChangeAspect="1"/>
          </p:cNvPicPr>
          <p:nvPr/>
        </p:nvPicPr>
        <p:blipFill>
          <a:blip r:embed="rId2"/>
          <a:stretch>
            <a:fillRect/>
          </a:stretch>
        </p:blipFill>
        <p:spPr>
          <a:xfrm>
            <a:off x="3705225" y="4793316"/>
            <a:ext cx="1733550" cy="42862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8DF7BCA-AD88-4B45-8814-1C638AEBEECE}" type="datetime1">
              <a:rPr lang="en-US" smtClean="0"/>
              <a:pPr/>
              <a:t>3/6/15</a:t>
            </a:fld>
            <a:endParaRPr lang="en-US"/>
          </a:p>
        </p:txBody>
      </p:sp>
      <p:sp>
        <p:nvSpPr>
          <p:cNvPr id="5" name="Footer Placeholder 4"/>
          <p:cNvSpPr>
            <a:spLocks noGrp="1"/>
          </p:cNvSpPr>
          <p:nvPr>
            <p:ph type="ftr" sz="quarter" idx="11"/>
          </p:nvPr>
        </p:nvSpPr>
        <p:spPr/>
        <p:txBody>
          <a:bodyPr/>
          <a:lstStyle/>
          <a:p>
            <a:r>
              <a:rPr lang="en-US" smtClean="0"/>
              <a:t>9</a:t>
            </a:r>
            <a:endParaRPr lang="en-US"/>
          </a:p>
        </p:txBody>
      </p:sp>
      <p:sp>
        <p:nvSpPr>
          <p:cNvPr id="6" name="Slide Number Placeholder 5"/>
          <p:cNvSpPr>
            <a:spLocks noGrp="1"/>
          </p:cNvSpPr>
          <p:nvPr>
            <p:ph type="sldNum" sz="quarter" idx="12"/>
          </p:nvPr>
        </p:nvSpPr>
        <p:spPr/>
        <p:txBody>
          <a:bodyPr/>
          <a:lstStyle/>
          <a:p>
            <a:fld id="{D8E0D85A-EE57-0B4D-B0A7-D2E97ABD1E55}" type="slidenum">
              <a:rPr lang="en-US" smtClean="0"/>
              <a:pPr/>
              <a:t>‹#›</a:t>
            </a:fld>
            <a:endParaRPr lang="en-US"/>
          </a:p>
        </p:txBody>
      </p:sp>
      <p:pic>
        <p:nvPicPr>
          <p:cNvPr id="8" name="Picture 7"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7882"/>
            <a:ext cx="1524000" cy="5325036"/>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7882"/>
            <a:ext cx="5889812" cy="53250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F6266C4-2B28-3145-8EF7-859F1E7595B5}" type="datetime1">
              <a:rPr lang="en-US" smtClean="0"/>
              <a:pPr/>
              <a:t>3/6/15</a:t>
            </a:fld>
            <a:endParaRPr lang="en-US"/>
          </a:p>
        </p:txBody>
      </p:sp>
      <p:sp>
        <p:nvSpPr>
          <p:cNvPr id="5" name="Footer Placeholder 4"/>
          <p:cNvSpPr>
            <a:spLocks noGrp="1"/>
          </p:cNvSpPr>
          <p:nvPr>
            <p:ph type="ftr" sz="quarter" idx="11"/>
          </p:nvPr>
        </p:nvSpPr>
        <p:spPr/>
        <p:txBody>
          <a:bodyPr/>
          <a:lstStyle/>
          <a:p>
            <a:r>
              <a:rPr lang="en-US" smtClean="0"/>
              <a:t>9</a:t>
            </a:r>
            <a:endParaRPr lang="en-US"/>
          </a:p>
        </p:txBody>
      </p:sp>
      <p:sp>
        <p:nvSpPr>
          <p:cNvPr id="6" name="Slide Number Placeholder 5"/>
          <p:cNvSpPr>
            <a:spLocks noGrp="1"/>
          </p:cNvSpPr>
          <p:nvPr>
            <p:ph type="sldNum" sz="quarter" idx="12"/>
          </p:nvPr>
        </p:nvSpPr>
        <p:spPr/>
        <p:txBody>
          <a:bodyPr/>
          <a:lstStyle/>
          <a:p>
            <a:fld id="{D8E0D85A-EE57-0B4D-B0A7-D2E97ABD1E55}" type="slidenum">
              <a:rPr lang="en-US" smtClean="0"/>
              <a:pPr/>
              <a:t>‹#›</a:t>
            </a:fld>
            <a:endParaRPr lang="en-US"/>
          </a:p>
        </p:txBody>
      </p:sp>
      <p:pic>
        <p:nvPicPr>
          <p:cNvPr id="8" name="Picture 7" descr="HR-Glyph.png"/>
          <p:cNvPicPr>
            <a:picLocks noChangeAspect="1"/>
          </p:cNvPicPr>
          <p:nvPr/>
        </p:nvPicPr>
        <p:blipFill>
          <a:blip r:embed="rId2"/>
          <a:stretch>
            <a:fillRect/>
          </a:stretch>
        </p:blipFill>
        <p:spPr>
          <a:xfrm rot="5400000">
            <a:off x="6093479" y="3214688"/>
            <a:ext cx="1733550" cy="4286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A53C38F-F1F6-0443-91CC-2636919AC1FF}" type="datetime1">
              <a:rPr lang="en-US" smtClean="0"/>
              <a:pPr/>
              <a:t>3/6/15</a:t>
            </a:fld>
            <a:endParaRPr lang="en-US"/>
          </a:p>
        </p:txBody>
      </p:sp>
      <p:sp>
        <p:nvSpPr>
          <p:cNvPr id="5" name="Footer Placeholder 4"/>
          <p:cNvSpPr>
            <a:spLocks noGrp="1"/>
          </p:cNvSpPr>
          <p:nvPr>
            <p:ph type="ftr" sz="quarter" idx="11"/>
          </p:nvPr>
        </p:nvSpPr>
        <p:spPr/>
        <p:txBody>
          <a:bodyPr/>
          <a:lstStyle/>
          <a:p>
            <a:r>
              <a:rPr lang="en-US" smtClean="0"/>
              <a:t>9</a:t>
            </a:r>
            <a:endParaRPr lang="en-US"/>
          </a:p>
        </p:txBody>
      </p:sp>
      <p:sp>
        <p:nvSpPr>
          <p:cNvPr id="6" name="Slide Number Placeholder 5"/>
          <p:cNvSpPr>
            <a:spLocks noGrp="1"/>
          </p:cNvSpPr>
          <p:nvPr>
            <p:ph type="sldNum" sz="quarter" idx="12"/>
          </p:nvPr>
        </p:nvSpPr>
        <p:spPr/>
        <p:txBody>
          <a:bodyPr/>
          <a:lstStyle/>
          <a:p>
            <a:fld id="{D8E0D85A-EE57-0B4D-B0A7-D2E97ABD1E55}" type="slidenum">
              <a:rPr lang="en-US" smtClean="0"/>
              <a:pPr/>
              <a:t>‹#›</a:t>
            </a:fld>
            <a:endParaRPr lang="en-US"/>
          </a:p>
        </p:txBody>
      </p:sp>
      <p:pic>
        <p:nvPicPr>
          <p:cNvPr id="9" name="Picture 8"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626440"/>
            <a:ext cx="7770813" cy="1472184"/>
          </a:xfrm>
        </p:spPr>
        <p:txBody>
          <a:bodyPr anchor="b" anchorCtr="0"/>
          <a:lstStyle>
            <a:lvl1pPr algn="ctr">
              <a:defRPr sz="5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685800" y="3813048"/>
            <a:ext cx="7770813" cy="1755648"/>
          </a:xfrm>
        </p:spPr>
        <p:txBody>
          <a:bodyPr anchor="t" anchorCtr="0">
            <a:normAutofit/>
          </a:bodyPr>
          <a:lstStyle>
            <a:lvl1pPr marL="0" indent="0" algn="ctr">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3FBE70-EB63-BB4A-832F-E7ACE1B9D216}" type="datetime1">
              <a:rPr lang="en-US" smtClean="0"/>
              <a:pPr/>
              <a:t>3/6/15</a:t>
            </a:fld>
            <a:endParaRPr lang="en-US"/>
          </a:p>
        </p:txBody>
      </p:sp>
      <p:sp>
        <p:nvSpPr>
          <p:cNvPr id="5" name="Footer Placeholder 4"/>
          <p:cNvSpPr>
            <a:spLocks noGrp="1"/>
          </p:cNvSpPr>
          <p:nvPr>
            <p:ph type="ftr" sz="quarter" idx="11"/>
          </p:nvPr>
        </p:nvSpPr>
        <p:spPr/>
        <p:txBody>
          <a:bodyPr/>
          <a:lstStyle/>
          <a:p>
            <a:r>
              <a:rPr lang="en-US" smtClean="0"/>
              <a:t>9</a:t>
            </a:r>
            <a:endParaRPr lang="en-US"/>
          </a:p>
        </p:txBody>
      </p:sp>
      <p:sp>
        <p:nvSpPr>
          <p:cNvPr id="6" name="Slide Number Placeholder 5"/>
          <p:cNvSpPr>
            <a:spLocks noGrp="1"/>
          </p:cNvSpPr>
          <p:nvPr>
            <p:ph type="sldNum" sz="quarter" idx="12"/>
          </p:nvPr>
        </p:nvSpPr>
        <p:spPr/>
        <p:txBody>
          <a:bodyPr/>
          <a:lstStyle/>
          <a:p>
            <a:fld id="{D8E0D85A-EE57-0B4D-B0A7-D2E97ABD1E55}" type="slidenum">
              <a:rPr lang="en-US" smtClean="0"/>
              <a:pPr/>
              <a:t>‹#›</a:t>
            </a:fld>
            <a:endParaRPr lang="en-US"/>
          </a:p>
        </p:txBody>
      </p:sp>
      <p:pic>
        <p:nvPicPr>
          <p:cNvPr id="7" name="Picture 6" descr="Glyph-SectionHeader.png"/>
          <p:cNvPicPr>
            <a:picLocks noChangeAspect="1"/>
          </p:cNvPicPr>
          <p:nvPr/>
        </p:nvPicPr>
        <p:blipFill>
          <a:blip r:embed="rId2"/>
          <a:stretch>
            <a:fillRect/>
          </a:stretch>
        </p:blipFill>
        <p:spPr>
          <a:xfrm>
            <a:off x="4038600" y="3174066"/>
            <a:ext cx="1066800" cy="5905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858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006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60E47C8-A4B2-A841-A893-3830B976854C}" type="datetime1">
              <a:rPr lang="en-US" smtClean="0"/>
              <a:pPr/>
              <a:t>3/6/15</a:t>
            </a:fld>
            <a:endParaRPr lang="en-US"/>
          </a:p>
        </p:txBody>
      </p:sp>
      <p:sp>
        <p:nvSpPr>
          <p:cNvPr id="6" name="Footer Placeholder 5"/>
          <p:cNvSpPr>
            <a:spLocks noGrp="1"/>
          </p:cNvSpPr>
          <p:nvPr>
            <p:ph type="ftr" sz="quarter" idx="11"/>
          </p:nvPr>
        </p:nvSpPr>
        <p:spPr/>
        <p:txBody>
          <a:bodyPr/>
          <a:lstStyle/>
          <a:p>
            <a:r>
              <a:rPr lang="en-US" smtClean="0"/>
              <a:t>9</a:t>
            </a:r>
            <a:endParaRPr lang="en-US"/>
          </a:p>
        </p:txBody>
      </p:sp>
      <p:sp>
        <p:nvSpPr>
          <p:cNvPr id="7" name="Slide Number Placeholder 6"/>
          <p:cNvSpPr>
            <a:spLocks noGrp="1"/>
          </p:cNvSpPr>
          <p:nvPr>
            <p:ph type="sldNum" sz="quarter" idx="12"/>
          </p:nvPr>
        </p:nvSpPr>
        <p:spPr/>
        <p:txBody>
          <a:bodyPr/>
          <a:lstStyle/>
          <a:p>
            <a:fld id="{D8E0D85A-EE57-0B4D-B0A7-D2E97ABD1E55}" type="slidenum">
              <a:rPr lang="en-US" smtClean="0"/>
              <a:pPr/>
              <a:t>‹#›</a:t>
            </a:fld>
            <a:endParaRPr lang="en-US"/>
          </a:p>
        </p:txBody>
      </p:sp>
      <p:pic>
        <p:nvPicPr>
          <p:cNvPr id="11" name="Picture 10"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2027238"/>
            <a:ext cx="3657600" cy="639762"/>
          </a:xfrm>
        </p:spPr>
        <p:txBody>
          <a:bodyPr anchor="ctr" anchorCtr="0"/>
          <a:lstStyle>
            <a:lvl1pPr marL="0" indent="0" algn="ctr">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00600" y="2027238"/>
            <a:ext cx="3657600" cy="639762"/>
          </a:xfrm>
        </p:spPr>
        <p:txBody>
          <a:bodyPr anchor="ctr" anchorCtr="0"/>
          <a:lstStyle>
            <a:lvl1pPr marL="0" indent="0" algn="ctr">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06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F8005FCB-BA8B-7043-9943-D0B3C83F933A}" type="datetime1">
              <a:rPr lang="en-US" smtClean="0"/>
              <a:pPr/>
              <a:t>3/6/15</a:t>
            </a:fld>
            <a:endParaRPr lang="en-US"/>
          </a:p>
        </p:txBody>
      </p:sp>
      <p:sp>
        <p:nvSpPr>
          <p:cNvPr id="8" name="Footer Placeholder 7"/>
          <p:cNvSpPr>
            <a:spLocks noGrp="1"/>
          </p:cNvSpPr>
          <p:nvPr>
            <p:ph type="ftr" sz="quarter" idx="11"/>
          </p:nvPr>
        </p:nvSpPr>
        <p:spPr/>
        <p:txBody>
          <a:bodyPr/>
          <a:lstStyle/>
          <a:p>
            <a:r>
              <a:rPr lang="en-US" smtClean="0"/>
              <a:t>9</a:t>
            </a:r>
            <a:endParaRPr lang="en-US"/>
          </a:p>
        </p:txBody>
      </p:sp>
      <p:sp>
        <p:nvSpPr>
          <p:cNvPr id="9" name="Slide Number Placeholder 8"/>
          <p:cNvSpPr>
            <a:spLocks noGrp="1"/>
          </p:cNvSpPr>
          <p:nvPr>
            <p:ph type="sldNum" sz="quarter" idx="12"/>
          </p:nvPr>
        </p:nvSpPr>
        <p:spPr/>
        <p:txBody>
          <a:bodyPr/>
          <a:lstStyle/>
          <a:p>
            <a:fld id="{D8E0D85A-EE57-0B4D-B0A7-D2E97ABD1E55}" type="slidenum">
              <a:rPr lang="en-US" smtClean="0"/>
              <a:pPr/>
              <a:t>‹#›</a:t>
            </a:fld>
            <a:endParaRPr lang="en-US"/>
          </a:p>
        </p:txBody>
      </p:sp>
      <p:pic>
        <p:nvPicPr>
          <p:cNvPr id="13" name="Picture 12"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42E7D92-B1F5-FC47-9392-002DDE7B093D}" type="datetime1">
              <a:rPr lang="en-US" smtClean="0"/>
              <a:pPr/>
              <a:t>3/6/15</a:t>
            </a:fld>
            <a:endParaRPr lang="en-US"/>
          </a:p>
        </p:txBody>
      </p:sp>
      <p:sp>
        <p:nvSpPr>
          <p:cNvPr id="4" name="Footer Placeholder 3"/>
          <p:cNvSpPr>
            <a:spLocks noGrp="1"/>
          </p:cNvSpPr>
          <p:nvPr>
            <p:ph type="ftr" sz="quarter" idx="11"/>
          </p:nvPr>
        </p:nvSpPr>
        <p:spPr/>
        <p:txBody>
          <a:bodyPr/>
          <a:lstStyle/>
          <a:p>
            <a:r>
              <a:rPr lang="en-US" smtClean="0"/>
              <a:t>9</a:t>
            </a:r>
            <a:endParaRPr lang="en-US"/>
          </a:p>
        </p:txBody>
      </p:sp>
      <p:sp>
        <p:nvSpPr>
          <p:cNvPr id="5" name="Slide Number Placeholder 4"/>
          <p:cNvSpPr>
            <a:spLocks noGrp="1"/>
          </p:cNvSpPr>
          <p:nvPr>
            <p:ph type="sldNum" sz="quarter" idx="12"/>
          </p:nvPr>
        </p:nvSpPr>
        <p:spPr/>
        <p:txBody>
          <a:bodyPr/>
          <a:lstStyle/>
          <a:p>
            <a:fld id="{D8E0D85A-EE57-0B4D-B0A7-D2E97ABD1E55}" type="slidenum">
              <a:rPr lang="en-US" smtClean="0"/>
              <a:pPr/>
              <a:t>‹#›</a:t>
            </a:fld>
            <a:endParaRPr lang="en-US"/>
          </a:p>
        </p:txBody>
      </p:sp>
      <p:pic>
        <p:nvPicPr>
          <p:cNvPr id="7" name="Picture 6"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CD6300-DEE1-6243-ABE4-BBD9AD6BF34F}" type="datetime1">
              <a:rPr lang="en-US" smtClean="0"/>
              <a:pPr/>
              <a:t>3/6/15</a:t>
            </a:fld>
            <a:endParaRPr lang="en-US"/>
          </a:p>
        </p:txBody>
      </p:sp>
      <p:sp>
        <p:nvSpPr>
          <p:cNvPr id="3" name="Footer Placeholder 2"/>
          <p:cNvSpPr>
            <a:spLocks noGrp="1"/>
          </p:cNvSpPr>
          <p:nvPr>
            <p:ph type="ftr" sz="quarter" idx="11"/>
          </p:nvPr>
        </p:nvSpPr>
        <p:spPr/>
        <p:txBody>
          <a:bodyPr/>
          <a:lstStyle/>
          <a:p>
            <a:r>
              <a:rPr lang="en-US" smtClean="0"/>
              <a:t>9</a:t>
            </a:r>
            <a:endParaRPr lang="en-US"/>
          </a:p>
        </p:txBody>
      </p:sp>
      <p:sp>
        <p:nvSpPr>
          <p:cNvPr id="4" name="Slide Number Placeholder 3"/>
          <p:cNvSpPr>
            <a:spLocks noGrp="1"/>
          </p:cNvSpPr>
          <p:nvPr>
            <p:ph type="sldNum" sz="quarter" idx="12"/>
          </p:nvPr>
        </p:nvSpPr>
        <p:spPr/>
        <p:txBody>
          <a:bodyPr/>
          <a:lstStyle/>
          <a:p>
            <a:fld id="{D8E0D85A-EE57-0B4D-B0A7-D2E97ABD1E5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6" y="914400"/>
            <a:ext cx="3657600" cy="1162050"/>
          </a:xfrm>
        </p:spPr>
        <p:txBody>
          <a:bodyPr anchor="b"/>
          <a:lstStyle>
            <a:lvl1pPr algn="ctr">
              <a:defRPr sz="3800" b="0"/>
            </a:lvl1pPr>
          </a:lstStyle>
          <a:p>
            <a:r>
              <a:rPr lang="en-US" smtClean="0"/>
              <a:t>Click to edit Master title style</a:t>
            </a:r>
            <a:endParaRPr/>
          </a:p>
        </p:txBody>
      </p:sp>
      <p:sp>
        <p:nvSpPr>
          <p:cNvPr id="3" name="Content Placeholder 2"/>
          <p:cNvSpPr>
            <a:spLocks noGrp="1"/>
          </p:cNvSpPr>
          <p:nvPr>
            <p:ph idx="1"/>
          </p:nvPr>
        </p:nvSpPr>
        <p:spPr>
          <a:xfrm>
            <a:off x="4796118" y="457199"/>
            <a:ext cx="3657600" cy="5410201"/>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58906" y="2590799"/>
            <a:ext cx="3657600" cy="2895601"/>
          </a:xfrm>
        </p:spPr>
        <p:txBody>
          <a:bodyPr>
            <a:normAutofit/>
          </a:bodyPr>
          <a:lstStyle>
            <a:lvl1pPr marL="0" indent="0" algn="ctr">
              <a:lnSpc>
                <a:spcPct val="110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346D9E-E0E4-424E-B144-3A3CF62A1CDA}" type="datetime1">
              <a:rPr lang="en-US" smtClean="0"/>
              <a:pPr/>
              <a:t>3/6/15</a:t>
            </a:fld>
            <a:endParaRPr lang="en-US"/>
          </a:p>
        </p:txBody>
      </p:sp>
      <p:sp>
        <p:nvSpPr>
          <p:cNvPr id="6" name="Footer Placeholder 5"/>
          <p:cNvSpPr>
            <a:spLocks noGrp="1"/>
          </p:cNvSpPr>
          <p:nvPr>
            <p:ph type="ftr" sz="quarter" idx="11"/>
          </p:nvPr>
        </p:nvSpPr>
        <p:spPr/>
        <p:txBody>
          <a:bodyPr/>
          <a:lstStyle/>
          <a:p>
            <a:r>
              <a:rPr lang="en-US" smtClean="0"/>
              <a:t>9</a:t>
            </a:r>
            <a:endParaRPr lang="en-US"/>
          </a:p>
        </p:txBody>
      </p:sp>
      <p:sp>
        <p:nvSpPr>
          <p:cNvPr id="7" name="Slide Number Placeholder 6"/>
          <p:cNvSpPr>
            <a:spLocks noGrp="1"/>
          </p:cNvSpPr>
          <p:nvPr>
            <p:ph type="sldNum" sz="quarter" idx="12"/>
          </p:nvPr>
        </p:nvSpPr>
        <p:spPr/>
        <p:txBody>
          <a:bodyPr/>
          <a:lstStyle/>
          <a:p>
            <a:fld id="{D8E0D85A-EE57-0B4D-B0A7-D2E97ABD1E55}" type="slidenum">
              <a:rPr lang="en-US" smtClean="0"/>
              <a:pPr/>
              <a:t>‹#›</a:t>
            </a:fld>
            <a:endParaRPr lang="en-US"/>
          </a:p>
        </p:txBody>
      </p:sp>
      <p:pic>
        <p:nvPicPr>
          <p:cNvPr id="9" name="Picture 8" descr="HR-Glyph.png"/>
          <p:cNvPicPr>
            <a:picLocks noChangeAspect="1"/>
          </p:cNvPicPr>
          <p:nvPr/>
        </p:nvPicPr>
        <p:blipFill>
          <a:blip r:embed="rId2"/>
          <a:stretch>
            <a:fillRect/>
          </a:stretch>
        </p:blipFill>
        <p:spPr>
          <a:xfrm>
            <a:off x="1620931" y="2119312"/>
            <a:ext cx="1733550" cy="42862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99013" y="914400"/>
            <a:ext cx="3657600" cy="1161288"/>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58906" y="457200"/>
            <a:ext cx="3657600" cy="5413248"/>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799013" y="2587752"/>
            <a:ext cx="3657600" cy="2898648"/>
          </a:xfrm>
        </p:spPr>
        <p:txBody>
          <a:bodyPr vert="horz" lIns="91440" tIns="45720" rIns="91440" bIns="45720" rtlCol="0">
            <a:normAutofit/>
          </a:bodyPr>
          <a:lstStyle>
            <a:lvl1pPr marL="0" indent="0" algn="ctr">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C71B2E73-FC7A-3847-9A8A-8A6BBC9A7D1A}" type="datetime1">
              <a:rPr lang="en-US" smtClean="0"/>
              <a:pPr/>
              <a:t>3/6/15</a:t>
            </a:fld>
            <a:endParaRPr lang="en-US"/>
          </a:p>
        </p:txBody>
      </p:sp>
      <p:sp>
        <p:nvSpPr>
          <p:cNvPr id="6" name="Footer Placeholder 5"/>
          <p:cNvSpPr>
            <a:spLocks noGrp="1"/>
          </p:cNvSpPr>
          <p:nvPr>
            <p:ph type="ftr" sz="quarter" idx="11"/>
          </p:nvPr>
        </p:nvSpPr>
        <p:spPr/>
        <p:txBody>
          <a:bodyPr/>
          <a:lstStyle/>
          <a:p>
            <a:r>
              <a:rPr lang="en-US" smtClean="0"/>
              <a:t>9</a:t>
            </a:r>
            <a:endParaRPr lang="en-US"/>
          </a:p>
        </p:txBody>
      </p:sp>
      <p:sp>
        <p:nvSpPr>
          <p:cNvPr id="7" name="Slide Number Placeholder 6"/>
          <p:cNvSpPr>
            <a:spLocks noGrp="1"/>
          </p:cNvSpPr>
          <p:nvPr>
            <p:ph type="sldNum" sz="quarter" idx="12"/>
          </p:nvPr>
        </p:nvSpPr>
        <p:spPr/>
        <p:txBody>
          <a:bodyPr/>
          <a:lstStyle/>
          <a:p>
            <a:fld id="{D8E0D85A-EE57-0B4D-B0A7-D2E97ABD1E55}" type="slidenum">
              <a:rPr lang="en-US" smtClean="0"/>
              <a:pPr/>
              <a:t>‹#›</a:t>
            </a:fld>
            <a:endParaRPr lang="en-US"/>
          </a:p>
        </p:txBody>
      </p:sp>
      <p:pic>
        <p:nvPicPr>
          <p:cNvPr id="10" name="Picture 9" descr="HR-Glyph.png"/>
          <p:cNvPicPr>
            <a:picLocks noChangeAspect="1"/>
          </p:cNvPicPr>
          <p:nvPr/>
        </p:nvPicPr>
        <p:blipFill>
          <a:blip r:embed="rId2"/>
          <a:stretch>
            <a:fillRect/>
          </a:stretch>
        </p:blipFill>
        <p:spPr>
          <a:xfrm>
            <a:off x="5761576" y="2119312"/>
            <a:ext cx="1733550" cy="42862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305300" y="6289115"/>
            <a:ext cx="533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D8E0D85A-EE57-0B4D-B0A7-D2E97ABD1E55}" type="slidenum">
              <a:rPr lang="en-US" smtClean="0"/>
              <a:pPr/>
              <a:t>‹#›</a:t>
            </a:fld>
            <a:endParaRPr lang="en-US"/>
          </a:p>
        </p:txBody>
      </p:sp>
      <p:sp>
        <p:nvSpPr>
          <p:cNvPr id="2" name="Title Placeholder 1"/>
          <p:cNvSpPr>
            <a:spLocks noGrp="1"/>
          </p:cNvSpPr>
          <p:nvPr>
            <p:ph type="title"/>
          </p:nvPr>
        </p:nvSpPr>
        <p:spPr>
          <a:xfrm>
            <a:off x="685800" y="67236"/>
            <a:ext cx="7770813" cy="1371600"/>
          </a:xfrm>
          <a:prstGeom prst="rect">
            <a:avLst/>
          </a:prstGeom>
          <a:effectLst/>
        </p:spPr>
        <p:txBody>
          <a:bodyPr vert="horz" lIns="91440" tIns="45720" rIns="91440" bIns="45720"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685800" y="2209800"/>
            <a:ext cx="7770813" cy="3657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400800" y="6289115"/>
            <a:ext cx="23756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96F705-AA93-6A40-8183-F1B229C12C3B}" type="datetime1">
              <a:rPr lang="en-US" smtClean="0"/>
              <a:pPr/>
              <a:t>3/6/15</a:t>
            </a:fld>
            <a:endParaRPr lang="en-US"/>
          </a:p>
        </p:txBody>
      </p:sp>
      <p:sp>
        <p:nvSpPr>
          <p:cNvPr id="5" name="Footer Placeholder 4"/>
          <p:cNvSpPr>
            <a:spLocks noGrp="1"/>
          </p:cNvSpPr>
          <p:nvPr>
            <p:ph type="ftr" sz="quarter" idx="3"/>
          </p:nvPr>
        </p:nvSpPr>
        <p:spPr>
          <a:xfrm>
            <a:off x="349624" y="6289115"/>
            <a:ext cx="3155576"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9</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5000" kern="1200">
          <a:solidFill>
            <a:schemeClr val="tx2"/>
          </a:solidFill>
          <a:effectLst>
            <a:outerShdw blurRad="38100" dist="12700" algn="l" rotWithShape="0">
              <a:prstClr val="black">
                <a:alpha val="40000"/>
              </a:prstClr>
            </a:outerShdw>
          </a:effectLst>
          <a:latin typeface="+mj-lt"/>
          <a:ea typeface="+mj-ea"/>
          <a:cs typeface="+mj-cs"/>
        </a:defRPr>
      </a:lvl1pPr>
    </p:titleStyle>
    <p:bodyStyle>
      <a:lvl1pPr marL="457200" indent="-457200" algn="l" defTabSz="914400" rtl="0" eaLnBrk="1" latinLnBrk="0" hangingPunct="1">
        <a:spcBef>
          <a:spcPts val="2000"/>
        </a:spcBef>
        <a:buClr>
          <a:schemeClr val="accent3"/>
        </a:buClr>
        <a:buFont typeface="Wingdings" pitchFamily="2" charset="2"/>
        <a:buChar char=""/>
        <a:defRPr sz="2400" kern="1200">
          <a:solidFill>
            <a:schemeClr val="tx2"/>
          </a:solidFill>
          <a:latin typeface="+mn-lt"/>
          <a:ea typeface="+mn-ea"/>
          <a:cs typeface="+mn-cs"/>
        </a:defRPr>
      </a:lvl1pPr>
      <a:lvl2pPr marL="914400" indent="-457200" algn="l" defTabSz="914400" rtl="0" eaLnBrk="1" latinLnBrk="0" hangingPunct="1">
        <a:spcBef>
          <a:spcPts val="600"/>
        </a:spcBef>
        <a:buClr>
          <a:schemeClr val="accent3">
            <a:lumMod val="50000"/>
          </a:schemeClr>
        </a:buClr>
        <a:buFont typeface="Wingdings" pitchFamily="2" charset="2"/>
        <a:buChar char=""/>
        <a:defRPr sz="2200" kern="1200">
          <a:solidFill>
            <a:schemeClr val="tx2"/>
          </a:solidFill>
          <a:latin typeface="+mn-lt"/>
          <a:ea typeface="+mn-ea"/>
          <a:cs typeface="+mn-cs"/>
        </a:defRPr>
      </a:lvl2pPr>
      <a:lvl3pPr marL="1371600" indent="-457200" algn="l" defTabSz="914400" rtl="0" eaLnBrk="1" latinLnBrk="0" hangingPunct="1">
        <a:spcBef>
          <a:spcPts val="600"/>
        </a:spcBef>
        <a:buClr>
          <a:schemeClr val="accent3"/>
        </a:buClr>
        <a:buFont typeface="Wingdings" pitchFamily="2" charset="2"/>
        <a:buChar char=""/>
        <a:defRPr sz="2000" kern="1200">
          <a:solidFill>
            <a:schemeClr val="tx2"/>
          </a:solidFill>
          <a:latin typeface="+mn-lt"/>
          <a:ea typeface="+mn-ea"/>
          <a:cs typeface="+mn-cs"/>
        </a:defRPr>
      </a:lvl3pPr>
      <a:lvl4pPr marL="1828800" indent="-457200" algn="l" defTabSz="914400" rtl="0" eaLnBrk="1" latinLnBrk="0" hangingPunct="1">
        <a:spcBef>
          <a:spcPts val="600"/>
        </a:spcBef>
        <a:buClr>
          <a:schemeClr val="accent3">
            <a:lumMod val="50000"/>
          </a:schemeClr>
        </a:buClr>
        <a:buFont typeface="Wingdings" pitchFamily="2" charset="2"/>
        <a:buChar char=""/>
        <a:defRPr sz="1800" kern="1200">
          <a:solidFill>
            <a:schemeClr val="tx2"/>
          </a:solidFill>
          <a:latin typeface="+mn-lt"/>
          <a:ea typeface="+mn-ea"/>
          <a:cs typeface="+mn-cs"/>
        </a:defRPr>
      </a:lvl4pPr>
      <a:lvl5pPr marL="2286000" indent="-457200" algn="l" defTabSz="914400" rtl="0" eaLnBrk="1" latinLnBrk="0" hangingPunct="1">
        <a:spcBef>
          <a:spcPts val="600"/>
        </a:spcBef>
        <a:buClr>
          <a:schemeClr val="accent3"/>
        </a:buClr>
        <a:buFont typeface="Wingdings" pitchFamily="2" charset="2"/>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10.png"/><Relationship Id="rId1" Type="http://schemas.microsoft.com/office/2007/relationships/media" Target="../media/media2.wav"/><Relationship Id="rId2" Type="http://schemas.openxmlformats.org/officeDocument/2006/relationships/audio" Target="../media/media2.wav"/></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0.png"/><Relationship Id="rId1" Type="http://schemas.microsoft.com/office/2007/relationships/media" Target="../media/media3.wav"/><Relationship Id="rId2" Type="http://schemas.openxmlformats.org/officeDocument/2006/relationships/audio" Target="../media/media3.wav"/></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0.png"/><Relationship Id="rId1" Type="http://schemas.microsoft.com/office/2007/relationships/media" Target="../media/media4.wav"/><Relationship Id="rId2" Type="http://schemas.openxmlformats.org/officeDocument/2006/relationships/audio" Target="../media/media4.wav"/></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en.wikipedia.org/wiki/Wedding_ring" TargetMode="External"/><Relationship Id="rId5" Type="http://schemas.openxmlformats.org/officeDocument/2006/relationships/image" Target="../media/image10.png"/><Relationship Id="rId1" Type="http://schemas.microsoft.com/office/2007/relationships/media" Target="../media/media5.wav"/><Relationship Id="rId2" Type="http://schemas.openxmlformats.org/officeDocument/2006/relationships/audio" Target="../media/media5.wav"/></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0.png"/><Relationship Id="rId1" Type="http://schemas.microsoft.com/office/2007/relationships/media" Target="../media/media6.wav"/><Relationship Id="rId2" Type="http://schemas.openxmlformats.org/officeDocument/2006/relationships/audio" Target="../media/media6.wav"/></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2.png"/><Relationship Id="rId5" Type="http://schemas.openxmlformats.org/officeDocument/2006/relationships/image" Target="../media/image10.png"/><Relationship Id="rId1" Type="http://schemas.microsoft.com/office/2007/relationships/media" Target="../media/media7.wav"/><Relationship Id="rId2" Type="http://schemas.openxmlformats.org/officeDocument/2006/relationships/audio" Target="../media/media7.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0.png"/><Relationship Id="rId1" Type="http://schemas.microsoft.com/office/2007/relationships/media" Target="../media/media8.wav"/><Relationship Id="rId2" Type="http://schemas.openxmlformats.org/officeDocument/2006/relationships/audio" Target="../media/media8.wav"/></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3.jpeg"/><Relationship Id="rId5" Type="http://schemas.openxmlformats.org/officeDocument/2006/relationships/image" Target="../media/image10.png"/><Relationship Id="rId1" Type="http://schemas.microsoft.com/office/2007/relationships/media" Target="../media/media9.wav"/><Relationship Id="rId2" Type="http://schemas.openxmlformats.org/officeDocument/2006/relationships/audio" Target="../media/media9.wav"/></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4.wmf"/><Relationship Id="rId5" Type="http://schemas.openxmlformats.org/officeDocument/2006/relationships/image" Target="../media/image15.wmf"/><Relationship Id="rId6" Type="http://schemas.openxmlformats.org/officeDocument/2006/relationships/image" Target="../media/image16.wmf"/><Relationship Id="rId7" Type="http://schemas.openxmlformats.org/officeDocument/2006/relationships/image" Target="../media/image10.png"/><Relationship Id="rId1" Type="http://schemas.microsoft.com/office/2007/relationships/media" Target="../media/media10.wav"/><Relationship Id="rId2" Type="http://schemas.openxmlformats.org/officeDocument/2006/relationships/audio" Target="../media/media10.wav"/></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0.png"/><Relationship Id="rId1" Type="http://schemas.microsoft.com/office/2007/relationships/media" Target="../media/media11.wav"/><Relationship Id="rId2" Type="http://schemas.openxmlformats.org/officeDocument/2006/relationships/audio" Target="../media/media11.wav"/></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0.png"/><Relationship Id="rId1" Type="http://schemas.microsoft.com/office/2007/relationships/media" Target="../media/media12.wav"/><Relationship Id="rId2" Type="http://schemas.openxmlformats.org/officeDocument/2006/relationships/audio" Target="../media/media12.wa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9.png"/><Relationship Id="rId1" Type="http://schemas.microsoft.com/office/2007/relationships/media" Target="../media/media1.mp4"/><Relationship Id="rId2" Type="http://schemas.openxmlformats.org/officeDocument/2006/relationships/video" Target="../media/media1.mp4"/></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8212" y="892081"/>
            <a:ext cx="7772400" cy="1470025"/>
          </a:xfrm>
        </p:spPr>
        <p:txBody>
          <a:bodyPr>
            <a:normAutofit/>
          </a:bodyPr>
          <a:lstStyle/>
          <a:p>
            <a:r>
              <a:rPr lang="en-US" sz="6000" dirty="0" smtClean="0"/>
              <a:t>Logical Fallacies</a:t>
            </a:r>
            <a:endParaRPr lang="en-US" sz="6000" dirty="0"/>
          </a:p>
        </p:txBody>
      </p:sp>
      <p:sp>
        <p:nvSpPr>
          <p:cNvPr id="3" name="Subtitle 2"/>
          <p:cNvSpPr>
            <a:spLocks noGrp="1"/>
          </p:cNvSpPr>
          <p:nvPr>
            <p:ph type="subTitle" idx="1"/>
          </p:nvPr>
        </p:nvSpPr>
        <p:spPr>
          <a:xfrm>
            <a:off x="457200" y="3581400"/>
            <a:ext cx="8382000" cy="2743200"/>
          </a:xfrm>
        </p:spPr>
        <p:txBody>
          <a:bodyPr>
            <a:noAutofit/>
          </a:bodyPr>
          <a:lstStyle/>
          <a:p>
            <a:r>
              <a:rPr lang="en-US" sz="3600" dirty="0" smtClean="0"/>
              <a:t>Causation/Causality: Anything that produces an effect</a:t>
            </a:r>
          </a:p>
          <a:p>
            <a:r>
              <a:rPr lang="en-US" sz="3600" dirty="0" smtClean="0"/>
              <a:t>Correlation: A demonstrated relationship between two events or occurrences</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424" y="152400"/>
            <a:ext cx="7770813" cy="1371600"/>
          </a:xfrm>
        </p:spPr>
        <p:txBody>
          <a:bodyPr>
            <a:normAutofit fontScale="90000"/>
          </a:bodyPr>
          <a:lstStyle/>
          <a:p>
            <a:r>
              <a:rPr lang="en-US" sz="2667" b="1" dirty="0" smtClean="0"/>
              <a:t>Errors of Faulty Logic</a:t>
            </a:r>
            <a:r>
              <a:rPr lang="en-US" b="1" dirty="0" smtClean="0"/>
              <a:t/>
            </a:r>
            <a:br>
              <a:rPr lang="en-US" b="1" dirty="0" smtClean="0"/>
            </a:br>
            <a:r>
              <a:rPr lang="en-US" b="1" dirty="0" smtClean="0"/>
              <a:t>Composition </a:t>
            </a:r>
            <a:r>
              <a:rPr lang="en-US" b="1" dirty="0"/>
              <a:t>and Division: </a:t>
            </a:r>
            <a:r>
              <a:rPr lang="en-US" dirty="0"/>
              <a:t/>
            </a:r>
            <a:br>
              <a:rPr lang="en-US" dirty="0"/>
            </a:br>
            <a:endParaRPr lang="en-US" dirty="0"/>
          </a:p>
        </p:txBody>
      </p:sp>
      <p:sp>
        <p:nvSpPr>
          <p:cNvPr id="3" name="Content Placeholder 2"/>
          <p:cNvSpPr>
            <a:spLocks noGrp="1"/>
          </p:cNvSpPr>
          <p:nvPr>
            <p:ph idx="1"/>
          </p:nvPr>
        </p:nvSpPr>
        <p:spPr>
          <a:xfrm>
            <a:off x="304800" y="2209800"/>
            <a:ext cx="8686800" cy="3657600"/>
          </a:xfrm>
        </p:spPr>
        <p:txBody>
          <a:bodyPr>
            <a:normAutofit/>
          </a:bodyPr>
          <a:lstStyle/>
          <a:p>
            <a:r>
              <a:rPr lang="en-US" dirty="0" smtClean="0"/>
              <a:t>Composition: assertion </a:t>
            </a:r>
            <a:r>
              <a:rPr lang="en-US" dirty="0"/>
              <a:t>about a whole that is true of its parts.</a:t>
            </a:r>
            <a:r>
              <a:rPr lang="en-US" dirty="0" smtClean="0"/>
              <a:t> </a:t>
            </a:r>
          </a:p>
          <a:p>
            <a:r>
              <a:rPr lang="en-US" dirty="0" smtClean="0"/>
              <a:t>Division</a:t>
            </a:r>
            <a:r>
              <a:rPr lang="en-US" smtClean="0"/>
              <a:t>: assertion </a:t>
            </a:r>
            <a:r>
              <a:rPr lang="en-US" dirty="0"/>
              <a:t>about</a:t>
            </a:r>
            <a:r>
              <a:rPr lang="en-US" dirty="0" smtClean="0"/>
              <a:t> the </a:t>
            </a:r>
            <a:r>
              <a:rPr lang="en-US" dirty="0"/>
              <a:t>parts</a:t>
            </a:r>
            <a:r>
              <a:rPr lang="en-US" dirty="0" smtClean="0"/>
              <a:t> as true of </a:t>
            </a:r>
            <a:r>
              <a:rPr lang="en-US" dirty="0"/>
              <a:t>the whole.</a:t>
            </a:r>
            <a:endParaRPr lang="en-US" dirty="0" smtClean="0"/>
          </a:p>
          <a:p>
            <a:r>
              <a:rPr lang="en-US" b="1" dirty="0" smtClean="0"/>
              <a:t>Composition Example</a:t>
            </a:r>
            <a:r>
              <a:rPr lang="en-US" dirty="0" smtClean="0"/>
              <a:t>: CCSD is a low-performing district. Therefore, all students in it must be low-performing.</a:t>
            </a:r>
          </a:p>
          <a:p>
            <a:r>
              <a:rPr lang="en-US" b="1" dirty="0" smtClean="0"/>
              <a:t>Division Example</a:t>
            </a:r>
            <a:r>
              <a:rPr lang="en-US" dirty="0" smtClean="0"/>
              <a:t>: East Tech is an exceptional school. Therefore, CCSD must be an exceptional school district.</a:t>
            </a:r>
          </a:p>
          <a:p>
            <a:endParaRPr lang="en-US" dirty="0" smtClean="0"/>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10</a:t>
            </a:fld>
            <a:endParaRPr lang="en-US"/>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Errors of Faulty Logic</a:t>
            </a:r>
            <a:r>
              <a:rPr lang="en-US" b="1" dirty="0" smtClean="0"/>
              <a:t/>
            </a:r>
            <a:br>
              <a:rPr lang="en-US" b="1" dirty="0" smtClean="0"/>
            </a:br>
            <a:r>
              <a:rPr lang="en-US" b="1" dirty="0" smtClean="0"/>
              <a:t>Perfect </a:t>
            </a:r>
            <a:r>
              <a:rPr lang="en-US" b="1" dirty="0"/>
              <a:t>Solution: </a:t>
            </a:r>
            <a:endParaRPr lang="en-US" dirty="0"/>
          </a:p>
        </p:txBody>
      </p:sp>
      <p:sp>
        <p:nvSpPr>
          <p:cNvPr id="3" name="Content Placeholder 2"/>
          <p:cNvSpPr>
            <a:spLocks noGrp="1"/>
          </p:cNvSpPr>
          <p:nvPr>
            <p:ph idx="1"/>
          </p:nvPr>
        </p:nvSpPr>
        <p:spPr>
          <a:xfrm>
            <a:off x="304800" y="2209800"/>
            <a:ext cx="8534400" cy="3657600"/>
          </a:xfrm>
        </p:spPr>
        <p:txBody>
          <a:bodyPr>
            <a:normAutofit/>
          </a:bodyPr>
          <a:lstStyle/>
          <a:p>
            <a:r>
              <a:rPr lang="en-US" dirty="0" smtClean="0"/>
              <a:t>Claims that the </a:t>
            </a:r>
            <a:r>
              <a:rPr lang="en-US" dirty="0"/>
              <a:t>proposed action will not solve </a:t>
            </a:r>
            <a:r>
              <a:rPr lang="en-US" i="1" dirty="0"/>
              <a:t>all of the </a:t>
            </a:r>
            <a:r>
              <a:rPr lang="en-US" i="1" dirty="0" smtClean="0"/>
              <a:t>problem, </a:t>
            </a:r>
            <a:r>
              <a:rPr lang="en-US" dirty="0" smtClean="0"/>
              <a:t>so it </a:t>
            </a:r>
            <a:r>
              <a:rPr lang="en-US" dirty="0"/>
              <a:t>is not </a:t>
            </a:r>
            <a:r>
              <a:rPr lang="en-US" b="1" i="1" dirty="0" smtClean="0"/>
              <a:t>THE</a:t>
            </a:r>
            <a:r>
              <a:rPr lang="en-US" dirty="0" smtClean="0"/>
              <a:t> solution </a:t>
            </a:r>
            <a:r>
              <a:rPr lang="en-US" dirty="0" smtClean="0"/>
              <a:t>&amp; should </a:t>
            </a:r>
            <a:r>
              <a:rPr lang="en-US" dirty="0"/>
              <a:t>be rejected.</a:t>
            </a:r>
            <a:r>
              <a:rPr lang="en-US" dirty="0" smtClean="0"/>
              <a:t> </a:t>
            </a:r>
          </a:p>
          <a:p>
            <a:r>
              <a:rPr lang="en-US" dirty="0" smtClean="0"/>
              <a:t>This </a:t>
            </a:r>
            <a:r>
              <a:rPr lang="en-US" dirty="0"/>
              <a:t>is</a:t>
            </a:r>
            <a:r>
              <a:rPr lang="en-US" dirty="0" smtClean="0"/>
              <a:t> a fallacy </a:t>
            </a:r>
            <a:r>
              <a:rPr lang="en-US" dirty="0"/>
              <a:t>because most modern problems are</a:t>
            </a:r>
            <a:r>
              <a:rPr lang="en-US" dirty="0" smtClean="0"/>
              <a:t> too complex for a </a:t>
            </a:r>
            <a:r>
              <a:rPr lang="en-US" dirty="0"/>
              <a:t>single perfect </a:t>
            </a:r>
            <a:r>
              <a:rPr lang="en-US" dirty="0" smtClean="0"/>
              <a:t>solution.</a:t>
            </a:r>
          </a:p>
          <a:p>
            <a:pPr>
              <a:spcBef>
                <a:spcPts val="800"/>
              </a:spcBef>
            </a:pPr>
            <a:r>
              <a:rPr lang="en-US" sz="1800" b="1" dirty="0" smtClean="0"/>
              <a:t>Ex:</a:t>
            </a:r>
            <a:r>
              <a:rPr lang="en-US" b="1" dirty="0" smtClean="0"/>
              <a:t> </a:t>
            </a:r>
            <a:r>
              <a:rPr lang="en-US" sz="1800" dirty="0" smtClean="0"/>
              <a:t>1950’s – Civil Rights Era</a:t>
            </a:r>
            <a:r>
              <a:rPr lang="en-US" sz="1800" b="1" dirty="0" smtClean="0"/>
              <a:t>                                                                                        </a:t>
            </a:r>
            <a:r>
              <a:rPr lang="en-US" sz="1800" dirty="0" smtClean="0"/>
              <a:t>Racism is never going to end.  Therefore, why desegregate schools and businesses when all it’s going to do is bring people into places where they aren’t wanted, leading to further problems for them?     </a:t>
            </a:r>
          </a:p>
        </p:txBody>
      </p:sp>
      <p:sp>
        <p:nvSpPr>
          <p:cNvPr id="5" name="Slide Number Placeholder 4"/>
          <p:cNvSpPr>
            <a:spLocks noGrp="1"/>
          </p:cNvSpPr>
          <p:nvPr>
            <p:ph type="sldNum" sz="quarter" idx="12"/>
          </p:nvPr>
        </p:nvSpPr>
        <p:spPr/>
        <p:txBody>
          <a:bodyPr/>
          <a:lstStyle/>
          <a:p>
            <a:fld id="{D8E0D85A-EE57-0B4D-B0A7-D2E97ABD1E55}" type="slidenum">
              <a:rPr lang="en-US" smtClean="0"/>
              <a:pPr/>
              <a:t>11</a:t>
            </a:fld>
            <a:endParaRPr lang="en-US"/>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Errors of Faulty Logic</a:t>
            </a:r>
            <a:r>
              <a:rPr lang="en-US" b="1" dirty="0" smtClean="0"/>
              <a:t/>
            </a:r>
            <a:br>
              <a:rPr lang="en-US" b="1" dirty="0" smtClean="0"/>
            </a:br>
            <a:r>
              <a:rPr lang="en-US" b="1" dirty="0" smtClean="0"/>
              <a:t>Slippery </a:t>
            </a:r>
            <a:r>
              <a:rPr lang="en-US" b="1" dirty="0"/>
              <a:t>Slope:</a:t>
            </a:r>
            <a:endParaRPr lang="en-US" dirty="0"/>
          </a:p>
        </p:txBody>
      </p:sp>
      <p:sp>
        <p:nvSpPr>
          <p:cNvPr id="3" name="Content Placeholder 2"/>
          <p:cNvSpPr>
            <a:spLocks noGrp="1"/>
          </p:cNvSpPr>
          <p:nvPr>
            <p:ph idx="1"/>
          </p:nvPr>
        </p:nvSpPr>
        <p:spPr>
          <a:xfrm>
            <a:off x="457200" y="2209800"/>
            <a:ext cx="8229600" cy="3657600"/>
          </a:xfrm>
        </p:spPr>
        <p:txBody>
          <a:bodyPr>
            <a:normAutofit/>
          </a:bodyPr>
          <a:lstStyle/>
          <a:p>
            <a:r>
              <a:rPr lang="en-US" dirty="0" smtClean="0"/>
              <a:t>Argues </a:t>
            </a:r>
            <a:r>
              <a:rPr lang="en-US" dirty="0"/>
              <a:t>that if we do a, then there is nothing to stop b from happening. If we do b, then c must surely follow. </a:t>
            </a:r>
            <a:r>
              <a:rPr lang="en-US" dirty="0" smtClean="0"/>
              <a:t>Results  b </a:t>
            </a:r>
            <a:r>
              <a:rPr lang="en-US" dirty="0"/>
              <a:t>and c are undesirable. </a:t>
            </a:r>
            <a:endParaRPr lang="en-US" dirty="0" smtClean="0"/>
          </a:p>
          <a:p>
            <a:r>
              <a:rPr lang="en-US" dirty="0" smtClean="0"/>
              <a:t>This is </a:t>
            </a:r>
            <a:r>
              <a:rPr lang="en-US" dirty="0"/>
              <a:t>used as a reason for not doing a. The flaw is that there is usually no </a:t>
            </a:r>
            <a:r>
              <a:rPr lang="en-US" b="1" u="sng" dirty="0"/>
              <a:t>causal</a:t>
            </a:r>
            <a:r>
              <a:rPr lang="en-US" dirty="0"/>
              <a:t> connection between a, </a:t>
            </a:r>
            <a:r>
              <a:rPr lang="en-US" dirty="0" err="1"/>
              <a:t>b</a:t>
            </a:r>
            <a:r>
              <a:rPr lang="en-US" dirty="0"/>
              <a:t>, and </a:t>
            </a:r>
            <a:r>
              <a:rPr lang="en-US" dirty="0" err="1"/>
              <a:t>c</a:t>
            </a:r>
            <a:r>
              <a:rPr lang="en-US" dirty="0" smtClean="0"/>
              <a:t>.</a:t>
            </a:r>
          </a:p>
          <a:p>
            <a:r>
              <a:rPr lang="en-US" b="1" dirty="0" smtClean="0"/>
              <a:t>Ex: </a:t>
            </a:r>
            <a:r>
              <a:rPr lang="en-US" dirty="0" smtClean="0"/>
              <a:t>If we ban smoking in restaurants, no one will eat out anymore and Las Vegas commerce will completely dry up.</a:t>
            </a:r>
            <a:endParaRPr lang="en-US" b="1"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12</a:t>
            </a:fld>
            <a:endParaRPr lang="en-US"/>
          </a:p>
        </p:txBody>
      </p:sp>
      <p:pic>
        <p:nvPicPr>
          <p:cNvPr id="4" name="Slippery Slop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0206" y="609600"/>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2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Errors of Faulty Logic</a:t>
            </a:r>
            <a:r>
              <a:rPr lang="en-US" b="1" dirty="0" smtClean="0"/>
              <a:t/>
            </a:r>
            <a:br>
              <a:rPr lang="en-US" b="1" dirty="0" smtClean="0"/>
            </a:br>
            <a:r>
              <a:rPr lang="en-US" b="1" dirty="0" smtClean="0"/>
              <a:t>False </a:t>
            </a:r>
            <a:r>
              <a:rPr lang="en-US" b="1" dirty="0"/>
              <a:t>Cause: </a:t>
            </a:r>
            <a:endParaRPr lang="en-US" dirty="0"/>
          </a:p>
        </p:txBody>
      </p:sp>
      <p:sp>
        <p:nvSpPr>
          <p:cNvPr id="3" name="Content Placeholder 2"/>
          <p:cNvSpPr>
            <a:spLocks noGrp="1"/>
          </p:cNvSpPr>
          <p:nvPr>
            <p:ph idx="1"/>
          </p:nvPr>
        </p:nvSpPr>
        <p:spPr>
          <a:xfrm>
            <a:off x="417670" y="1905000"/>
            <a:ext cx="8382000" cy="3657600"/>
          </a:xfrm>
        </p:spPr>
        <p:txBody>
          <a:bodyPr>
            <a:normAutofit lnSpcReduction="10000"/>
          </a:bodyPr>
          <a:lstStyle/>
          <a:p>
            <a:r>
              <a:rPr lang="en-US" dirty="0" smtClean="0"/>
              <a:t>Temporal </a:t>
            </a:r>
            <a:r>
              <a:rPr lang="en-US" dirty="0" smtClean="0"/>
              <a:t>order of events is confused with </a:t>
            </a:r>
            <a:r>
              <a:rPr lang="en-US" dirty="0" smtClean="0"/>
              <a:t>causality, or a complex </a:t>
            </a:r>
            <a:r>
              <a:rPr lang="en-US" dirty="0" smtClean="0"/>
              <a:t>causal </a:t>
            </a:r>
            <a:r>
              <a:rPr lang="en-US" dirty="0" smtClean="0"/>
              <a:t>network is oversimplified.</a:t>
            </a:r>
            <a:endParaRPr lang="en-US" dirty="0" smtClean="0"/>
          </a:p>
          <a:p>
            <a:r>
              <a:rPr lang="en-US" sz="2100" b="1" dirty="0" smtClean="0"/>
              <a:t>Ex. 1: </a:t>
            </a:r>
            <a:r>
              <a:rPr lang="en-US" sz="2100" dirty="0" smtClean="0"/>
              <a:t>"Before women got the vote, there were no nuclear weapons.”</a:t>
            </a:r>
          </a:p>
          <a:p>
            <a:r>
              <a:rPr lang="en-US" sz="2100" b="1" dirty="0" smtClean="0"/>
              <a:t>Ex. 2: </a:t>
            </a:r>
            <a:r>
              <a:rPr lang="en-US" sz="2100" dirty="0" smtClean="0"/>
              <a:t>"</a:t>
            </a:r>
            <a:r>
              <a:rPr lang="en-US" sz="2000" dirty="0" smtClean="0"/>
              <a:t>Stating that poor performance in schools is caused by poverty; poverty certainly contributes to poor academic performance but it is not the only factor</a:t>
            </a:r>
            <a:r>
              <a:rPr lang="en-US" sz="2100" dirty="0" smtClean="0"/>
              <a:t>.”</a:t>
            </a:r>
          </a:p>
          <a:p>
            <a:r>
              <a:rPr lang="en-US" sz="2000" b="1" dirty="0" smtClean="0">
                <a:solidFill>
                  <a:srgbClr val="FF0000"/>
                </a:solidFill>
              </a:rPr>
              <a:t>Ex. 3</a:t>
            </a:r>
            <a:r>
              <a:rPr lang="en-US" sz="2000" dirty="0" smtClean="0">
                <a:solidFill>
                  <a:srgbClr val="FF0000"/>
                </a:solidFill>
              </a:rPr>
              <a:t>: </a:t>
            </a:r>
            <a:r>
              <a:rPr lang="en-US" sz="2000" dirty="0">
                <a:solidFill>
                  <a:srgbClr val="FF0000"/>
                </a:solidFill>
              </a:rPr>
              <a:t>Walter: “That last earthquake was bad timing. I had </a:t>
            </a:r>
            <a:r>
              <a:rPr lang="en-US" sz="2000" dirty="0" smtClean="0">
                <a:solidFill>
                  <a:srgbClr val="FF0000"/>
                </a:solidFill>
              </a:rPr>
              <a:t>                 just </a:t>
            </a:r>
            <a:r>
              <a:rPr lang="en-US" sz="2000" dirty="0">
                <a:solidFill>
                  <a:srgbClr val="FF0000"/>
                </a:solidFill>
              </a:rPr>
              <a:t>asked my grandson to pull my finger. He did, and half </a:t>
            </a:r>
            <a:r>
              <a:rPr lang="en-US" sz="2000" dirty="0" smtClean="0">
                <a:solidFill>
                  <a:srgbClr val="FF0000"/>
                </a:solidFill>
              </a:rPr>
              <a:t>                   the </a:t>
            </a:r>
            <a:r>
              <a:rPr lang="en-US" sz="2000" dirty="0">
                <a:solidFill>
                  <a:srgbClr val="FF0000"/>
                </a:solidFill>
              </a:rPr>
              <a:t>neighborhood fell over. Now he won’t come near me.”</a:t>
            </a:r>
          </a:p>
          <a:p>
            <a:endParaRPr lang="en-US" sz="2100" dirty="0" smtClean="0"/>
          </a:p>
          <a:p>
            <a:endParaRPr lang="en-US" sz="2100" dirty="0" smtClean="0"/>
          </a:p>
        </p:txBody>
      </p:sp>
      <p:sp>
        <p:nvSpPr>
          <p:cNvPr id="5" name="Slide Number Placeholder 4"/>
          <p:cNvSpPr>
            <a:spLocks noGrp="1"/>
          </p:cNvSpPr>
          <p:nvPr>
            <p:ph type="sldNum" sz="quarter" idx="12"/>
          </p:nvPr>
        </p:nvSpPr>
        <p:spPr/>
        <p:txBody>
          <a:bodyPr/>
          <a:lstStyle/>
          <a:p>
            <a:fld id="{D8E0D85A-EE57-0B4D-B0A7-D2E97ABD1E55}" type="slidenum">
              <a:rPr lang="en-US" smtClean="0"/>
              <a:pPr/>
              <a:t>13</a:t>
            </a:fld>
            <a:endParaRPr lang="en-US"/>
          </a:p>
        </p:txBody>
      </p:sp>
      <p:pic>
        <p:nvPicPr>
          <p:cNvPr id="6" name="Picture 3"/>
          <p:cNvPicPr>
            <a:picLocks noChangeAspect="1" noChangeArrowheads="1"/>
          </p:cNvPicPr>
          <p:nvPr/>
        </p:nvPicPr>
        <p:blipFill>
          <a:blip r:embed="rId3"/>
          <a:srcRect/>
          <a:stretch>
            <a:fillRect/>
          </a:stretch>
        </p:blipFill>
        <p:spPr bwMode="auto">
          <a:xfrm>
            <a:off x="7467600" y="4341886"/>
            <a:ext cx="1481223" cy="2312354"/>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t>Errors of Faulty Logic</a:t>
            </a:r>
            <a:r>
              <a:rPr lang="en-US" b="1" dirty="0" smtClean="0"/>
              <a:t/>
            </a:r>
            <a:br>
              <a:rPr lang="en-US" b="1" dirty="0" smtClean="0"/>
            </a:br>
            <a:r>
              <a:rPr lang="en-US" b="1" dirty="0" smtClean="0"/>
              <a:t>Contradiction</a:t>
            </a:r>
            <a:r>
              <a:rPr lang="en-US" b="1" dirty="0"/>
              <a:t>:</a:t>
            </a:r>
            <a:r>
              <a:rPr lang="en-US" dirty="0" smtClean="0"/>
              <a:t> </a:t>
            </a:r>
            <a:endParaRPr lang="en-US" dirty="0"/>
          </a:p>
        </p:txBody>
      </p:sp>
      <p:sp>
        <p:nvSpPr>
          <p:cNvPr id="3" name="Content Placeholder 2"/>
          <p:cNvSpPr>
            <a:spLocks noGrp="1"/>
          </p:cNvSpPr>
          <p:nvPr>
            <p:ph idx="1"/>
          </p:nvPr>
        </p:nvSpPr>
        <p:spPr/>
        <p:txBody>
          <a:bodyPr>
            <a:normAutofit fontScale="92500"/>
          </a:bodyPr>
          <a:lstStyle/>
          <a:p>
            <a:r>
              <a:rPr lang="en-US" dirty="0"/>
              <a:t>Information is presented that is in direct opposition to other information within the same argument</a:t>
            </a:r>
            <a:r>
              <a:rPr lang="en-US" dirty="0" smtClean="0"/>
              <a:t>.</a:t>
            </a:r>
          </a:p>
          <a:p>
            <a:pPr lvl="1"/>
            <a:r>
              <a:rPr lang="en-US" dirty="0" smtClean="0"/>
              <a:t>The “have your cake &amp; eat it, too” fallacy</a:t>
            </a:r>
            <a:endParaRPr lang="en-US" dirty="0" smtClean="0"/>
          </a:p>
          <a:p>
            <a:r>
              <a:rPr lang="en-US" dirty="0" smtClean="0"/>
              <a:t>Argument 1: </a:t>
            </a:r>
            <a:r>
              <a:rPr lang="en-US" dirty="0" smtClean="0"/>
              <a:t>Schools waste too much money </a:t>
            </a:r>
            <a:r>
              <a:rPr lang="en-US" dirty="0" smtClean="0"/>
              <a:t>and budgets need to be cut!</a:t>
            </a:r>
          </a:p>
          <a:p>
            <a:r>
              <a:rPr lang="en-US" dirty="0" smtClean="0"/>
              <a:t>Argument </a:t>
            </a:r>
            <a:r>
              <a:rPr lang="en-US" dirty="0" smtClean="0"/>
              <a:t>2: </a:t>
            </a:r>
            <a:r>
              <a:rPr lang="en-US" dirty="0" smtClean="0"/>
              <a:t>It’s the kids that should come first and schools </a:t>
            </a:r>
            <a:r>
              <a:rPr lang="en-US" dirty="0" smtClean="0"/>
              <a:t>need to add more programs to help </a:t>
            </a:r>
            <a:r>
              <a:rPr lang="en-US" dirty="0" smtClean="0"/>
              <a:t>them </a:t>
            </a:r>
            <a:r>
              <a:rPr lang="en-US" dirty="0" smtClean="0"/>
              <a:t>succeed.</a:t>
            </a:r>
          </a:p>
          <a:p>
            <a:pPr lvl="1"/>
            <a:r>
              <a:rPr lang="en-US" b="1" dirty="0" smtClean="0"/>
              <a:t>Contradiction</a:t>
            </a:r>
            <a:r>
              <a:rPr lang="en-US" dirty="0" smtClean="0"/>
              <a:t>: Programs cost money.</a:t>
            </a:r>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14</a:t>
            </a:fld>
            <a:endParaRPr lang="en-US"/>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8906" y="457200"/>
            <a:ext cx="7770813" cy="1371600"/>
          </a:xfrm>
        </p:spPr>
        <p:txBody>
          <a:bodyPr>
            <a:normAutofit fontScale="90000"/>
          </a:bodyPr>
          <a:lstStyle/>
          <a:p>
            <a:r>
              <a:rPr lang="en-US" sz="2667" b="1" dirty="0" smtClean="0"/>
              <a:t>Errors of Attack</a:t>
            </a:r>
            <a:r>
              <a:rPr lang="en-US" b="1" dirty="0" smtClean="0"/>
              <a:t/>
            </a:r>
            <a:br>
              <a:rPr lang="en-US" b="1" dirty="0" smtClean="0"/>
            </a:br>
            <a:r>
              <a:rPr lang="en-US" b="1" dirty="0" smtClean="0"/>
              <a:t>Ad </a:t>
            </a:r>
            <a:r>
              <a:rPr lang="en-US" b="1" dirty="0"/>
              <a:t>Hominem:</a:t>
            </a:r>
            <a:r>
              <a:rPr lang="en-US" dirty="0"/>
              <a:t/>
            </a:r>
            <a:br>
              <a:rPr lang="en-US" dirty="0"/>
            </a:br>
            <a:endParaRPr lang="en-US" dirty="0"/>
          </a:p>
        </p:txBody>
      </p:sp>
      <p:sp>
        <p:nvSpPr>
          <p:cNvPr id="3" name="Content Placeholder 2"/>
          <p:cNvSpPr>
            <a:spLocks noGrp="1"/>
          </p:cNvSpPr>
          <p:nvPr>
            <p:ph idx="1"/>
          </p:nvPr>
        </p:nvSpPr>
        <p:spPr>
          <a:xfrm>
            <a:off x="533400" y="2209800"/>
            <a:ext cx="7923213" cy="3657600"/>
          </a:xfrm>
        </p:spPr>
        <p:txBody>
          <a:bodyPr/>
          <a:lstStyle/>
          <a:p>
            <a:r>
              <a:rPr lang="en-US" dirty="0" smtClean="0"/>
              <a:t>Rejects an idea based on </a:t>
            </a:r>
            <a:r>
              <a:rPr lang="en-US" dirty="0"/>
              <a:t>derogatory facts (real or alleged) about </a:t>
            </a:r>
            <a:r>
              <a:rPr lang="en-US" dirty="0" smtClean="0"/>
              <a:t>the </a:t>
            </a:r>
            <a:r>
              <a:rPr lang="en-US" dirty="0"/>
              <a:t>person </a:t>
            </a:r>
            <a:r>
              <a:rPr lang="en-US" dirty="0" smtClean="0"/>
              <a:t>involved/making the claim that are </a:t>
            </a:r>
            <a:r>
              <a:rPr lang="en-US" b="1" dirty="0" smtClean="0"/>
              <a:t>irrelevant</a:t>
            </a:r>
            <a:r>
              <a:rPr lang="en-US" dirty="0" smtClean="0"/>
              <a:t> to the claim being made.</a:t>
            </a:r>
          </a:p>
          <a:p>
            <a:r>
              <a:rPr lang="en-US" b="1" dirty="0" smtClean="0"/>
              <a:t>Ex</a:t>
            </a:r>
            <a:r>
              <a:rPr lang="en-US" dirty="0" smtClean="0"/>
              <a:t>: I don’t like Lady </a:t>
            </a:r>
            <a:r>
              <a:rPr lang="en-US" dirty="0" err="1" smtClean="0"/>
              <a:t>Gaga’s</a:t>
            </a:r>
            <a:r>
              <a:rPr lang="en-US" dirty="0" smtClean="0"/>
              <a:t> music because her behavior is really bizarre.</a:t>
            </a:r>
            <a:endParaRPr lang="en-US" dirty="0"/>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15</a:t>
            </a:fld>
            <a:endParaRPr lang="en-US"/>
          </a:p>
        </p:txBody>
      </p:sp>
      <p:pic>
        <p:nvPicPr>
          <p:cNvPr id="4" name="Ad homine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239000" y="304800"/>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70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1318" y="533400"/>
            <a:ext cx="7770813" cy="1371600"/>
          </a:xfrm>
        </p:spPr>
        <p:txBody>
          <a:bodyPr>
            <a:normAutofit fontScale="90000"/>
          </a:bodyPr>
          <a:lstStyle/>
          <a:p>
            <a:r>
              <a:rPr lang="en-US" sz="2667" b="1" dirty="0" smtClean="0"/>
              <a:t>Errors of Attack</a:t>
            </a:r>
            <a:r>
              <a:rPr lang="en-US" b="1" dirty="0" smtClean="0"/>
              <a:t/>
            </a:r>
            <a:br>
              <a:rPr lang="en-US" b="1" dirty="0" smtClean="0"/>
            </a:br>
            <a:r>
              <a:rPr lang="en-US" b="1" dirty="0" smtClean="0"/>
              <a:t>Poisoning </a:t>
            </a:r>
            <a:r>
              <a:rPr lang="en-US" b="1" dirty="0"/>
              <a:t>the Well:</a:t>
            </a:r>
            <a:r>
              <a:rPr lang="en-US" dirty="0"/>
              <a:t/>
            </a:r>
            <a:br>
              <a:rPr lang="en-US" dirty="0"/>
            </a:br>
            <a:endParaRPr lang="en-US" dirty="0"/>
          </a:p>
        </p:txBody>
      </p:sp>
      <p:sp>
        <p:nvSpPr>
          <p:cNvPr id="3" name="Content Placeholder 2"/>
          <p:cNvSpPr>
            <a:spLocks noGrp="1"/>
          </p:cNvSpPr>
          <p:nvPr>
            <p:ph idx="1"/>
          </p:nvPr>
        </p:nvSpPr>
        <p:spPr>
          <a:xfrm>
            <a:off x="457200" y="1905000"/>
            <a:ext cx="8534400" cy="4749240"/>
          </a:xfrm>
        </p:spPr>
        <p:txBody>
          <a:bodyPr>
            <a:normAutofit fontScale="92500" lnSpcReduction="10000"/>
          </a:bodyPr>
          <a:lstStyle/>
          <a:p>
            <a:r>
              <a:rPr lang="en-US" dirty="0" smtClean="0"/>
              <a:t>Casts aspersions on a person in such a way that the person cannot defend himself without making matters worse. </a:t>
            </a:r>
          </a:p>
          <a:p>
            <a:r>
              <a:rPr lang="en-US" dirty="0" smtClean="0"/>
              <a:t>A poisoned well ruins </a:t>
            </a:r>
            <a:r>
              <a:rPr lang="en-US" dirty="0"/>
              <a:t>the </a:t>
            </a:r>
            <a:r>
              <a:rPr lang="en-US" dirty="0" smtClean="0"/>
              <a:t>water </a:t>
            </a:r>
            <a:r>
              <a:rPr lang="en-US" dirty="0"/>
              <a:t>no matter how good </a:t>
            </a:r>
            <a:r>
              <a:rPr lang="en-US" dirty="0" smtClean="0"/>
              <a:t>or pure it once was; the water </a:t>
            </a:r>
            <a:r>
              <a:rPr lang="en-US" dirty="0"/>
              <a:t>is now tainted and hence unusable. </a:t>
            </a:r>
            <a:endParaRPr lang="en-US" dirty="0" smtClean="0"/>
          </a:p>
          <a:p>
            <a:r>
              <a:rPr lang="en-US" sz="2200" dirty="0" smtClean="0"/>
              <a:t>Ex:  CITY </a:t>
            </a:r>
            <a:r>
              <a:rPr lang="en-US" sz="2200" dirty="0"/>
              <a:t>COUNCILMAN: The Mayor's a very good talker. Yes, talk he can  </a:t>
            </a:r>
            <a:r>
              <a:rPr lang="en-US" sz="2200" dirty="0" smtClean="0"/>
              <a:t> do </a:t>
            </a:r>
            <a:r>
              <a:rPr lang="en-US" sz="2200" dirty="0"/>
              <a:t>. . . and do very well. But when it comes time for action, that's a different matter. </a:t>
            </a:r>
            <a:endParaRPr lang="en-US" sz="2200" dirty="0" smtClean="0"/>
          </a:p>
          <a:p>
            <a:r>
              <a:rPr lang="en-US" dirty="0" smtClean="0"/>
              <a:t>How </a:t>
            </a:r>
            <a:r>
              <a:rPr lang="en-US" dirty="0"/>
              <a:t>can the mayor respond? </a:t>
            </a:r>
            <a:r>
              <a:rPr lang="en-US" dirty="0" smtClean="0"/>
              <a:t>Staying silent means the criticisms appear true. Defends </a:t>
            </a:r>
            <a:r>
              <a:rPr lang="en-US" dirty="0"/>
              <a:t>himself, </a:t>
            </a:r>
            <a:r>
              <a:rPr lang="en-US" dirty="0" smtClean="0"/>
              <a:t>however, requires talking, </a:t>
            </a:r>
            <a:r>
              <a:rPr lang="en-US" dirty="0"/>
              <a:t>and the more he talks, the more </a:t>
            </a:r>
            <a:r>
              <a:rPr lang="en-US" dirty="0" smtClean="0"/>
              <a:t>the accusations are confirmed. </a:t>
            </a:r>
            <a:r>
              <a:rPr lang="en-US" dirty="0"/>
              <a:t>The well has been poisoned, and the mayor is in </a:t>
            </a:r>
            <a:r>
              <a:rPr lang="en-US" dirty="0" smtClean="0"/>
              <a:t>a no-win situation.</a:t>
            </a:r>
          </a:p>
          <a:p>
            <a:r>
              <a:rPr lang="pt-BR" sz="1200" dirty="0" smtClean="0"/>
              <a:t>(Robert J. Gula, </a:t>
            </a:r>
            <a:r>
              <a:rPr lang="pt-BR" sz="1200" i="1" dirty="0" smtClean="0"/>
              <a:t>Nonsense</a:t>
            </a:r>
            <a:r>
              <a:rPr lang="pt-BR" sz="1200" dirty="0" smtClean="0"/>
              <a:t>. Axios, 2007)</a:t>
            </a:r>
            <a:endParaRPr lang="en-US" sz="1200"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16</a:t>
            </a:fld>
            <a:endParaRPr lang="en-US"/>
          </a:p>
        </p:txBody>
      </p:sp>
      <p:pic>
        <p:nvPicPr>
          <p:cNvPr id="4" name="Poisining the Wel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696200" y="533400"/>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61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0813" cy="1371600"/>
          </a:xfrm>
        </p:spPr>
        <p:txBody>
          <a:bodyPr/>
          <a:lstStyle/>
          <a:p>
            <a:r>
              <a:rPr lang="en-US" sz="2400" b="1" dirty="0"/>
              <a:t>Errors of Attack</a:t>
            </a:r>
            <a:r>
              <a:rPr lang="en-US" b="1" dirty="0" smtClean="0"/>
              <a:t/>
            </a:r>
            <a:br>
              <a:rPr lang="en-US" b="1" dirty="0" smtClean="0"/>
            </a:br>
            <a:r>
              <a:rPr lang="en-US" b="1" dirty="0" smtClean="0"/>
              <a:t>Origin</a:t>
            </a:r>
            <a:r>
              <a:rPr lang="en-US" b="1" dirty="0"/>
              <a:t>:</a:t>
            </a:r>
            <a:endParaRPr lang="en-US" dirty="0"/>
          </a:p>
        </p:txBody>
      </p:sp>
      <p:sp>
        <p:nvSpPr>
          <p:cNvPr id="3" name="Content Placeholder 2"/>
          <p:cNvSpPr>
            <a:spLocks noGrp="1"/>
          </p:cNvSpPr>
          <p:nvPr>
            <p:ph idx="1"/>
          </p:nvPr>
        </p:nvSpPr>
        <p:spPr/>
        <p:txBody>
          <a:bodyPr>
            <a:normAutofit/>
          </a:bodyPr>
          <a:lstStyle/>
          <a:p>
            <a:r>
              <a:rPr lang="en-US" dirty="0" smtClean="0"/>
              <a:t>Implies </a:t>
            </a:r>
            <a:r>
              <a:rPr lang="en-US" dirty="0"/>
              <a:t>that something is suspect because of its origin</a:t>
            </a:r>
            <a:r>
              <a:rPr lang="en-US" dirty="0" smtClean="0"/>
              <a:t>.</a:t>
            </a:r>
          </a:p>
          <a:p>
            <a:r>
              <a:rPr lang="en-US" b="1" dirty="0" smtClean="0"/>
              <a:t>Ex: </a:t>
            </a:r>
            <a:r>
              <a:rPr lang="en-US" dirty="0" smtClean="0"/>
              <a:t>"You're not going to wear a wedding ring, are you? Don’t you know that the wedding ring originally symbolized ankle chains worn by women to prevent them from running away from their husbands?”</a:t>
            </a:r>
            <a:endParaRPr lang="en-US" u="sng" dirty="0" smtClean="0">
              <a:hlinkClick r:id="rId4"/>
            </a:endParaRPr>
          </a:p>
          <a:p>
            <a:endParaRPr lang="en-US" b="1"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17</a:t>
            </a:fld>
            <a:endParaRPr lang="en-US"/>
          </a:p>
        </p:txBody>
      </p:sp>
      <p:pic>
        <p:nvPicPr>
          <p:cNvPr id="4" name="Origi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086600" y="685800"/>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9931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4424" y="533400"/>
            <a:ext cx="7770813" cy="1371600"/>
          </a:xfrm>
        </p:spPr>
        <p:txBody>
          <a:bodyPr>
            <a:normAutofit fontScale="90000"/>
          </a:bodyPr>
          <a:lstStyle/>
          <a:p>
            <a:r>
              <a:rPr lang="en-US" sz="2667" b="1" dirty="0" smtClean="0"/>
              <a:t>Errors of Attack</a:t>
            </a:r>
            <a:r>
              <a:rPr lang="en-US" b="1" dirty="0" smtClean="0"/>
              <a:t/>
            </a:r>
            <a:br>
              <a:rPr lang="en-US" b="1" dirty="0" smtClean="0"/>
            </a:br>
            <a:r>
              <a:rPr lang="en-US" b="1" dirty="0" smtClean="0"/>
              <a:t>Appealing </a:t>
            </a:r>
            <a:r>
              <a:rPr lang="en-US" b="1" dirty="0"/>
              <a:t>to Force:</a:t>
            </a:r>
            <a:r>
              <a:rPr lang="en-US" dirty="0"/>
              <a:t/>
            </a:r>
            <a:br>
              <a:rPr lang="en-US" dirty="0"/>
            </a:br>
            <a:endParaRPr lang="en-US" dirty="0"/>
          </a:p>
        </p:txBody>
      </p:sp>
      <p:sp>
        <p:nvSpPr>
          <p:cNvPr id="3" name="Content Placeholder 2"/>
          <p:cNvSpPr>
            <a:spLocks noGrp="1"/>
          </p:cNvSpPr>
          <p:nvPr>
            <p:ph idx="1"/>
          </p:nvPr>
        </p:nvSpPr>
        <p:spPr>
          <a:xfrm>
            <a:off x="381000" y="2209800"/>
            <a:ext cx="8382000" cy="3657600"/>
          </a:xfrm>
        </p:spPr>
        <p:txBody>
          <a:bodyPr/>
          <a:lstStyle/>
          <a:p>
            <a:r>
              <a:rPr lang="en-US" dirty="0" smtClean="0"/>
              <a:t>Technique using </a:t>
            </a:r>
            <a:r>
              <a:rPr lang="en-US" dirty="0"/>
              <a:t>threats to </a:t>
            </a:r>
            <a:r>
              <a:rPr lang="en-US" dirty="0" smtClean="0"/>
              <a:t>enforce the </a:t>
            </a:r>
            <a:r>
              <a:rPr lang="en-US" dirty="0"/>
              <a:t>claim.</a:t>
            </a:r>
          </a:p>
          <a:p>
            <a:r>
              <a:rPr lang="en-US" b="1" dirty="0" smtClean="0"/>
              <a:t>Ex</a:t>
            </a:r>
            <a:r>
              <a:rPr lang="en-US" dirty="0" smtClean="0"/>
              <a:t>: </a:t>
            </a:r>
            <a:r>
              <a:rPr lang="en-US" dirty="0"/>
              <a:t>Opponents of year-round school threaten to keep their children out of school during the summer months.</a:t>
            </a:r>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18</a:t>
            </a:fld>
            <a:endParaRPr lang="en-US"/>
          </a:p>
        </p:txBody>
      </p:sp>
      <p:pic>
        <p:nvPicPr>
          <p:cNvPr id="4" name="Appealing to Forc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815637" y="498566"/>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712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1" y="228600"/>
            <a:ext cx="5867400" cy="1371600"/>
          </a:xfrm>
        </p:spPr>
        <p:txBody>
          <a:bodyPr/>
          <a:lstStyle/>
          <a:p>
            <a:r>
              <a:rPr lang="en-US" sz="2400" b="1" dirty="0"/>
              <a:t>Errors of Attack</a:t>
            </a:r>
            <a:r>
              <a:rPr lang="en-US" b="1" dirty="0" smtClean="0"/>
              <a:t/>
            </a:r>
            <a:br>
              <a:rPr lang="en-US" b="1" dirty="0" smtClean="0"/>
            </a:br>
            <a:r>
              <a:rPr lang="en-US" b="1" dirty="0" smtClean="0"/>
              <a:t>Straw </a:t>
            </a:r>
            <a:r>
              <a:rPr lang="en-US" b="1" dirty="0"/>
              <a:t>Man:</a:t>
            </a:r>
            <a:endParaRPr lang="en-US" dirty="0"/>
          </a:p>
        </p:txBody>
      </p:sp>
      <p:sp>
        <p:nvSpPr>
          <p:cNvPr id="3" name="Content Placeholder 2"/>
          <p:cNvSpPr>
            <a:spLocks noGrp="1"/>
          </p:cNvSpPr>
          <p:nvPr>
            <p:ph idx="1"/>
          </p:nvPr>
        </p:nvSpPr>
        <p:spPr>
          <a:xfrm>
            <a:off x="304800" y="1752600"/>
            <a:ext cx="8458200" cy="4536514"/>
          </a:xfrm>
        </p:spPr>
        <p:txBody>
          <a:bodyPr>
            <a:normAutofit/>
          </a:bodyPr>
          <a:lstStyle/>
          <a:p>
            <a:r>
              <a:rPr lang="en-US" sz="2200" dirty="0" smtClean="0"/>
              <a:t>Users </a:t>
            </a:r>
            <a:r>
              <a:rPr lang="en-US" sz="2200" dirty="0"/>
              <a:t>of this tactic </a:t>
            </a:r>
            <a:r>
              <a:rPr lang="en-US" sz="2200" dirty="0" smtClean="0"/>
              <a:t>invent a </a:t>
            </a:r>
            <a:r>
              <a:rPr lang="en-US" sz="2200" dirty="0"/>
              <a:t>misleading </a:t>
            </a:r>
            <a:r>
              <a:rPr lang="en-US" sz="2200" dirty="0" smtClean="0"/>
              <a:t>                                         picture </a:t>
            </a:r>
            <a:r>
              <a:rPr lang="en-US" sz="2200" dirty="0"/>
              <a:t>of an opponent's ideas so that the </a:t>
            </a:r>
            <a:r>
              <a:rPr lang="en-US" sz="2200" dirty="0" smtClean="0"/>
              <a:t>                                      fake </a:t>
            </a:r>
            <a:r>
              <a:rPr lang="en-US" sz="2200" dirty="0"/>
              <a:t>view can be knocked down easily. </a:t>
            </a:r>
            <a:endParaRPr lang="en-US" sz="2200" dirty="0" smtClean="0"/>
          </a:p>
          <a:p>
            <a:r>
              <a:rPr lang="en-US" sz="2200" dirty="0" smtClean="0"/>
              <a:t>Since </a:t>
            </a:r>
            <a:r>
              <a:rPr lang="en-US" sz="2200" dirty="0"/>
              <a:t>the original idea has been misrepresented </a:t>
            </a:r>
            <a:r>
              <a:rPr lang="en-US" sz="2200" dirty="0" smtClean="0"/>
              <a:t>&amp; </a:t>
            </a:r>
            <a:r>
              <a:rPr lang="en-US" sz="2200" dirty="0"/>
              <a:t>distorted, the audience may think that the original idea has been knocked down when only the fake </a:t>
            </a:r>
            <a:r>
              <a:rPr lang="en-US" sz="2200" dirty="0" smtClean="0"/>
              <a:t>“straw man” </a:t>
            </a:r>
            <a:r>
              <a:rPr lang="en-US" sz="2200" dirty="0"/>
              <a:t>view has been hit</a:t>
            </a:r>
            <a:r>
              <a:rPr lang="en-US" sz="2200" dirty="0" smtClean="0"/>
              <a:t>.</a:t>
            </a:r>
          </a:p>
          <a:p>
            <a:r>
              <a:rPr lang="en-US" b="1" dirty="0" smtClean="0"/>
              <a:t>Ex</a:t>
            </a:r>
            <a:r>
              <a:rPr lang="en-US" sz="2000" b="1" dirty="0" smtClean="0"/>
              <a:t>: </a:t>
            </a:r>
            <a:r>
              <a:rPr lang="en-US" sz="2000" dirty="0" smtClean="0"/>
              <a:t>"Senator Jones says that we should not fund the attack submarine program. I disagree entirely. I can't understand why he wants to leave us defenseless like that."</a:t>
            </a:r>
            <a:endParaRPr lang="en-US" b="1"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19</a:t>
            </a:fld>
            <a:endParaRPr lang="en-US"/>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228600"/>
            <a:ext cx="2809875"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Straw Ma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 y="609600"/>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44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993E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Argument </a:t>
            </a:r>
            <a:r>
              <a:rPr lang="en-US" b="1" dirty="0" smtClean="0"/>
              <a:t>Fallacies:</a:t>
            </a:r>
            <a:endParaRPr lang="en-US" dirty="0"/>
          </a:p>
        </p:txBody>
      </p:sp>
      <p:sp>
        <p:nvSpPr>
          <p:cNvPr id="3" name="Content Placeholder 2"/>
          <p:cNvSpPr>
            <a:spLocks noGrp="1"/>
          </p:cNvSpPr>
          <p:nvPr>
            <p:ph idx="1"/>
          </p:nvPr>
        </p:nvSpPr>
        <p:spPr>
          <a:xfrm>
            <a:off x="457200" y="1905000"/>
            <a:ext cx="8534400" cy="4343400"/>
          </a:xfrm>
        </p:spPr>
        <p:txBody>
          <a:bodyPr>
            <a:normAutofit/>
          </a:bodyPr>
          <a:lstStyle/>
          <a:p>
            <a:r>
              <a:rPr lang="en-US" dirty="0" smtClean="0"/>
              <a:t>A </a:t>
            </a:r>
            <a:r>
              <a:rPr lang="en-US" dirty="0"/>
              <a:t>reasoning "trick" made up of faulty logic, erroneous assumptions, or irrelevant information meant to distract.</a:t>
            </a:r>
            <a:r>
              <a:rPr lang="en-US" dirty="0" smtClean="0"/>
              <a:t> </a:t>
            </a:r>
          </a:p>
          <a:p>
            <a:r>
              <a:rPr lang="en-US" dirty="0" smtClean="0"/>
              <a:t>You MUST become </a:t>
            </a:r>
            <a:r>
              <a:rPr lang="en-US" dirty="0"/>
              <a:t>familiar with </a:t>
            </a:r>
            <a:r>
              <a:rPr lang="en-US" dirty="0" smtClean="0"/>
              <a:t>these </a:t>
            </a:r>
            <a:r>
              <a:rPr lang="en-US" dirty="0"/>
              <a:t>fallacies in order to recognize them</a:t>
            </a:r>
            <a:r>
              <a:rPr lang="en-US" dirty="0" smtClean="0"/>
              <a:t>.</a:t>
            </a:r>
          </a:p>
          <a:p>
            <a:r>
              <a:rPr lang="en-US" b="1" dirty="0" smtClean="0"/>
              <a:t>Ex: </a:t>
            </a:r>
            <a:r>
              <a:rPr lang="en-US" u="sng" dirty="0" smtClean="0"/>
              <a:t>Premise 1:</a:t>
            </a:r>
            <a:r>
              <a:rPr lang="en-US" dirty="0" smtClean="0"/>
              <a:t> All poodles are dogs.  </a:t>
            </a:r>
            <a:r>
              <a:rPr lang="en-US" u="sng" dirty="0" smtClean="0"/>
              <a:t>Premise 2: </a:t>
            </a:r>
            <a:r>
              <a:rPr lang="en-US" dirty="0" smtClean="0"/>
              <a:t>Fluffy is a dog.                                        </a:t>
            </a:r>
            <a:r>
              <a:rPr lang="en-US" u="sng" dirty="0" smtClean="0"/>
              <a:t>Conclusion:</a:t>
            </a:r>
            <a:r>
              <a:rPr lang="en-US" dirty="0" smtClean="0"/>
              <a:t> Fluffy is </a:t>
            </a:r>
            <a:r>
              <a:rPr lang="en-US" smtClean="0"/>
              <a:t>a poodle.</a:t>
            </a:r>
            <a:endParaRPr lang="en-US" b="1"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2</a:t>
            </a:fld>
            <a:endParaRPr lang="en-US"/>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3AC1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Errors of Weak </a:t>
            </a:r>
            <a:r>
              <a:rPr lang="en-US" sz="2400" b="1" dirty="0" smtClean="0"/>
              <a:t>Reference</a:t>
            </a:r>
            <a:br>
              <a:rPr lang="en-US" sz="2400" b="1" dirty="0" smtClean="0"/>
            </a:br>
            <a:r>
              <a:rPr lang="en-US" b="1" dirty="0" smtClean="0"/>
              <a:t>False </a:t>
            </a:r>
            <a:r>
              <a:rPr lang="en-US" b="1" dirty="0"/>
              <a:t>Analogy: </a:t>
            </a:r>
            <a:endParaRPr lang="en-US" dirty="0"/>
          </a:p>
        </p:txBody>
      </p:sp>
      <p:sp>
        <p:nvSpPr>
          <p:cNvPr id="3" name="Content Placeholder 2"/>
          <p:cNvSpPr>
            <a:spLocks noGrp="1"/>
          </p:cNvSpPr>
          <p:nvPr>
            <p:ph idx="1"/>
          </p:nvPr>
        </p:nvSpPr>
        <p:spPr>
          <a:xfrm>
            <a:off x="304800" y="1905000"/>
            <a:ext cx="8458200" cy="4495800"/>
          </a:xfrm>
        </p:spPr>
        <p:txBody>
          <a:bodyPr>
            <a:normAutofit/>
          </a:bodyPr>
          <a:lstStyle/>
          <a:p>
            <a:r>
              <a:rPr lang="en-US" dirty="0" smtClean="0"/>
              <a:t>A </a:t>
            </a:r>
            <a:r>
              <a:rPr lang="en-US" dirty="0"/>
              <a:t>complex issue </a:t>
            </a:r>
            <a:r>
              <a:rPr lang="en-US" dirty="0" smtClean="0"/>
              <a:t>is portrayed </a:t>
            </a:r>
            <a:r>
              <a:rPr lang="en-US" dirty="0"/>
              <a:t>as similar to a simple issue that everyone can understand. </a:t>
            </a:r>
            <a:endParaRPr lang="en-US" dirty="0" smtClean="0"/>
          </a:p>
          <a:p>
            <a:r>
              <a:rPr lang="en-US" dirty="0" smtClean="0"/>
              <a:t>The </a:t>
            </a:r>
            <a:r>
              <a:rPr lang="en-US" dirty="0"/>
              <a:t>trick with this technique is for the simpler issue to really </a:t>
            </a:r>
            <a:r>
              <a:rPr lang="en-US" i="1" dirty="0"/>
              <a:t>not be a good comparison, but rather be close enough to </a:t>
            </a:r>
            <a:r>
              <a:rPr lang="en-US" i="1" dirty="0" smtClean="0"/>
              <a:t>pass in order to misdirect </a:t>
            </a:r>
            <a:r>
              <a:rPr lang="en-US" i="1" dirty="0"/>
              <a:t>thought about the complex issue</a:t>
            </a:r>
            <a:r>
              <a:rPr lang="en-US" i="1" dirty="0" smtClean="0"/>
              <a:t>.</a:t>
            </a:r>
          </a:p>
          <a:p>
            <a:r>
              <a:rPr lang="en-US" sz="2000" dirty="0" smtClean="0"/>
              <a:t>Ex: Clogged </a:t>
            </a:r>
            <a:r>
              <a:rPr lang="en-US" sz="2000" dirty="0"/>
              <a:t>arteries require surgery to clear them. If this is true for arteries, so must it be true for our clogged highways which need measures that are as drastic.</a:t>
            </a:r>
            <a:endParaRPr lang="en-US" sz="2000" dirty="0" smtClean="0"/>
          </a:p>
        </p:txBody>
      </p:sp>
      <p:sp>
        <p:nvSpPr>
          <p:cNvPr id="5" name="Slide Number Placeholder 4"/>
          <p:cNvSpPr>
            <a:spLocks noGrp="1"/>
          </p:cNvSpPr>
          <p:nvPr>
            <p:ph type="sldNum" sz="quarter" idx="12"/>
          </p:nvPr>
        </p:nvSpPr>
        <p:spPr/>
        <p:txBody>
          <a:bodyPr/>
          <a:lstStyle/>
          <a:p>
            <a:fld id="{D8E0D85A-EE57-0B4D-B0A7-D2E97ABD1E55}" type="slidenum">
              <a:rPr lang="en-US" smtClean="0"/>
              <a:pPr/>
              <a:t>20</a:t>
            </a:fld>
            <a:endParaRPr lang="en-US"/>
          </a:p>
        </p:txBody>
      </p:sp>
      <p:pic>
        <p:nvPicPr>
          <p:cNvPr id="4" name="False Analog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696200" y="609600"/>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77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3AC1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770813" cy="1371600"/>
          </a:xfrm>
        </p:spPr>
        <p:txBody>
          <a:bodyPr>
            <a:normAutofit fontScale="90000"/>
          </a:bodyPr>
          <a:lstStyle/>
          <a:p>
            <a:r>
              <a:rPr lang="en-US" sz="2667" b="1" dirty="0" smtClean="0"/>
              <a:t>Errors of Weak Reference</a:t>
            </a:r>
            <a:r>
              <a:rPr lang="en-US" b="1" dirty="0" smtClean="0"/>
              <a:t/>
            </a:r>
            <a:br>
              <a:rPr lang="en-US" b="1" dirty="0" smtClean="0"/>
            </a:br>
            <a:r>
              <a:rPr lang="en-US" b="1" dirty="0" smtClean="0"/>
              <a:t>Appeal </a:t>
            </a:r>
            <a:r>
              <a:rPr lang="en-US" b="1" dirty="0"/>
              <a:t>to the People: </a:t>
            </a:r>
            <a:r>
              <a:rPr lang="en-US" dirty="0"/>
              <a:t/>
            </a:r>
            <a:br>
              <a:rPr lang="en-US" dirty="0"/>
            </a:br>
            <a:endParaRPr lang="en-US" dirty="0"/>
          </a:p>
        </p:txBody>
      </p:sp>
      <p:sp>
        <p:nvSpPr>
          <p:cNvPr id="3" name="Content Placeholder 2"/>
          <p:cNvSpPr>
            <a:spLocks noGrp="1"/>
          </p:cNvSpPr>
          <p:nvPr>
            <p:ph idx="1"/>
          </p:nvPr>
        </p:nvSpPr>
        <p:spPr>
          <a:xfrm>
            <a:off x="533400" y="2209800"/>
            <a:ext cx="8229600" cy="3657600"/>
          </a:xfrm>
        </p:spPr>
        <p:txBody>
          <a:bodyPr/>
          <a:lstStyle/>
          <a:p>
            <a:r>
              <a:rPr lang="en-US" dirty="0" smtClean="0"/>
              <a:t>Attempts </a:t>
            </a:r>
            <a:r>
              <a:rPr lang="en-US" dirty="0"/>
              <a:t>to justify a claim on the </a:t>
            </a:r>
            <a:r>
              <a:rPr lang="en-US" dirty="0" smtClean="0"/>
              <a:t>basis of its </a:t>
            </a:r>
            <a:r>
              <a:rPr lang="en-US" dirty="0"/>
              <a:t>popularity.</a:t>
            </a:r>
          </a:p>
          <a:p>
            <a:r>
              <a:rPr lang="en-US" b="1" dirty="0" smtClean="0"/>
              <a:t>Ex</a:t>
            </a:r>
            <a:r>
              <a:rPr lang="en-US" dirty="0" smtClean="0"/>
              <a:t>: </a:t>
            </a:r>
            <a:r>
              <a:rPr lang="en-US" dirty="0"/>
              <a:t>Opponents of year-round school claim that students would hate it.</a:t>
            </a:r>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21</a:t>
            </a:fld>
            <a:endParaRPr lang="en-US"/>
          </a:p>
        </p:txBody>
      </p:sp>
      <p:pic>
        <p:nvPicPr>
          <p:cNvPr id="3077" name="Picture 5" descr="C:\Users\Teacher\AppData\Local\Microsoft\Windows\Temporary Internet Files\Content.IE5\0Y554TD0\MP900444234[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3768018"/>
            <a:ext cx="5295840" cy="2849880"/>
          </a:xfrm>
          <a:prstGeom prst="rect">
            <a:avLst/>
          </a:prstGeom>
          <a:noFill/>
          <a:extLst>
            <a:ext uri="{909E8E84-426E-40dd-AFC4-6F175D3DCCD1}">
              <a14:hiddenFill xmlns:a14="http://schemas.microsoft.com/office/drawing/2010/main">
                <a:solidFill>
                  <a:srgbClr val="FFFFFF"/>
                </a:solidFill>
              </a14:hiddenFill>
            </a:ext>
          </a:extLst>
        </p:spPr>
      </p:pic>
      <p:pic>
        <p:nvPicPr>
          <p:cNvPr id="4" name="Appeal to the Peop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48600" y="381000"/>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5701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3AC1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0813" cy="1371600"/>
          </a:xfrm>
        </p:spPr>
        <p:txBody>
          <a:bodyPr>
            <a:normAutofit fontScale="90000"/>
          </a:bodyPr>
          <a:lstStyle/>
          <a:p>
            <a:r>
              <a:rPr lang="en-US" sz="2667" b="1" dirty="0" smtClean="0"/>
              <a:t>Errors of Weak Reference</a:t>
            </a:r>
            <a:r>
              <a:rPr lang="en-US" b="1" dirty="0" smtClean="0"/>
              <a:t/>
            </a:r>
            <a:br>
              <a:rPr lang="en-US" b="1" dirty="0" smtClean="0"/>
            </a:br>
            <a:r>
              <a:rPr lang="en-US" b="1" dirty="0" smtClean="0"/>
              <a:t>Appeal </a:t>
            </a:r>
            <a:r>
              <a:rPr lang="en-US" b="1" dirty="0"/>
              <a:t>to Emotion: </a:t>
            </a:r>
            <a:r>
              <a:rPr lang="en-US" dirty="0"/>
              <a:t/>
            </a:r>
            <a:br>
              <a:rPr lang="en-US" dirty="0"/>
            </a:br>
            <a:endParaRPr lang="en-US" dirty="0"/>
          </a:p>
        </p:txBody>
      </p:sp>
      <p:sp>
        <p:nvSpPr>
          <p:cNvPr id="3" name="Content Placeholder 2"/>
          <p:cNvSpPr>
            <a:spLocks noGrp="1"/>
          </p:cNvSpPr>
          <p:nvPr>
            <p:ph idx="1"/>
          </p:nvPr>
        </p:nvSpPr>
        <p:spPr>
          <a:xfrm>
            <a:off x="381000" y="2209800"/>
            <a:ext cx="8458200" cy="3657600"/>
          </a:xfrm>
        </p:spPr>
        <p:txBody>
          <a:bodyPr/>
          <a:lstStyle/>
          <a:p>
            <a:r>
              <a:rPr lang="en-US" dirty="0"/>
              <a:t>An emotion-laden "sob" story is used as </a:t>
            </a:r>
            <a:r>
              <a:rPr lang="en-US" dirty="0" smtClean="0"/>
              <a:t>support </a:t>
            </a:r>
            <a:r>
              <a:rPr lang="en-US" dirty="0"/>
              <a:t>for a claim.</a:t>
            </a:r>
          </a:p>
          <a:p>
            <a:r>
              <a:rPr lang="en-US" b="1" dirty="0" smtClean="0"/>
              <a:t>Ex</a:t>
            </a:r>
            <a:r>
              <a:rPr lang="en-US" dirty="0" smtClean="0"/>
              <a:t>: </a:t>
            </a:r>
            <a:r>
              <a:rPr lang="en-US" dirty="0"/>
              <a:t>A politician uses a sad story of a child being killed in a drive-by shooting to gain support for a year-round school measure.</a:t>
            </a:r>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22</a:t>
            </a:fld>
            <a:endParaRPr lang="en-US"/>
          </a:p>
        </p:txBody>
      </p:sp>
      <p:pic>
        <p:nvPicPr>
          <p:cNvPr id="2050" name="Picture 2" descr="C:\Users\Teacher\AppData\Local\Microsoft\Windows\Temporary Internet Files\Content.IE5\2X9PDGBN\MC900153820[1].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0468" y="4152935"/>
            <a:ext cx="1793138" cy="148772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Teacher\AppData\Local\Microsoft\Windows\Temporary Internet Files\Content.IE5\HWDHXTL6\MC900438251[1].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115" y="4284024"/>
            <a:ext cx="1847850" cy="122555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Teacher\AppData\Local\Microsoft\Windows\Temporary Internet Files\Content.IE5\0Y554TD0\MC900423163[1].wm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3800" y="4184587"/>
            <a:ext cx="1827886" cy="1827886"/>
          </a:xfrm>
          <a:prstGeom prst="rect">
            <a:avLst/>
          </a:prstGeom>
          <a:noFill/>
          <a:extLst>
            <a:ext uri="{909E8E84-426E-40dd-AFC4-6F175D3DCCD1}">
              <a14:hiddenFill xmlns:a14="http://schemas.microsoft.com/office/drawing/2010/main">
                <a:solidFill>
                  <a:srgbClr val="FFFFFF"/>
                </a:solidFill>
              </a14:hiddenFill>
            </a:ext>
          </a:extLst>
        </p:spPr>
      </p:pic>
      <p:pic>
        <p:nvPicPr>
          <p:cNvPr id="4" name="Appeal to Emot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47013" y="474617"/>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21056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3AC1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2910" y="786782"/>
            <a:ext cx="7770813" cy="1371600"/>
          </a:xfrm>
        </p:spPr>
        <p:txBody>
          <a:bodyPr>
            <a:normAutofit fontScale="90000"/>
          </a:bodyPr>
          <a:lstStyle/>
          <a:p>
            <a:r>
              <a:rPr lang="en-US" b="1" dirty="0" smtClean="0"/>
              <a:t/>
            </a:r>
            <a:br>
              <a:rPr lang="en-US" b="1" dirty="0" smtClean="0"/>
            </a:br>
            <a:r>
              <a:rPr lang="en-US" sz="2667" b="1" dirty="0" smtClean="0"/>
              <a:t>Errors of Weak Reference</a:t>
            </a:r>
            <a:r>
              <a:rPr lang="en-US" b="1" dirty="0" smtClean="0"/>
              <a:t/>
            </a:r>
            <a:br>
              <a:rPr lang="en-US" b="1" dirty="0" smtClean="0"/>
            </a:br>
            <a:r>
              <a:rPr lang="en-US" b="1" dirty="0" smtClean="0"/>
              <a:t>Appeal </a:t>
            </a:r>
            <a:r>
              <a:rPr lang="en-US" b="1" dirty="0"/>
              <a:t>to Authority</a:t>
            </a:r>
            <a:r>
              <a:rPr lang="en-US" b="1" dirty="0" smtClean="0"/>
              <a:t>:</a:t>
            </a:r>
            <a:br>
              <a:rPr lang="en-US" b="1" dirty="0" smtClean="0"/>
            </a:br>
            <a:r>
              <a:rPr lang="en-US" sz="1600" b="1" dirty="0" smtClean="0"/>
              <a:t>*see slide 10 for notes on legitimate appeals to authority</a:t>
            </a:r>
            <a:r>
              <a:rPr lang="en-US" dirty="0"/>
              <a:t/>
            </a:r>
            <a:br>
              <a:rPr lang="en-US" dirty="0"/>
            </a:br>
            <a:r>
              <a:rPr lang="en-US" dirty="0"/>
              <a:t> </a:t>
            </a:r>
            <a:br>
              <a:rPr lang="en-US" dirty="0"/>
            </a:br>
            <a:endParaRPr lang="en-US" dirty="0"/>
          </a:p>
        </p:txBody>
      </p:sp>
      <p:sp>
        <p:nvSpPr>
          <p:cNvPr id="3" name="Content Placeholder 2"/>
          <p:cNvSpPr>
            <a:spLocks noGrp="1"/>
          </p:cNvSpPr>
          <p:nvPr>
            <p:ph idx="1"/>
          </p:nvPr>
        </p:nvSpPr>
        <p:spPr>
          <a:xfrm>
            <a:off x="381000" y="2209800"/>
            <a:ext cx="8305800" cy="3657600"/>
          </a:xfrm>
        </p:spPr>
        <p:txBody>
          <a:bodyPr>
            <a:normAutofit/>
          </a:bodyPr>
          <a:lstStyle/>
          <a:p>
            <a:r>
              <a:rPr lang="en-US" dirty="0"/>
              <a:t>Authority </a:t>
            </a:r>
            <a:r>
              <a:rPr lang="en-US" dirty="0" smtClean="0"/>
              <a:t>(usually non-specific) is the basis for argument and/or the </a:t>
            </a:r>
            <a:r>
              <a:rPr lang="en-US" b="1" u="sng" dirty="0" smtClean="0"/>
              <a:t>last word </a:t>
            </a:r>
            <a:r>
              <a:rPr lang="en-US" dirty="0" smtClean="0"/>
              <a:t>on an issue</a:t>
            </a:r>
            <a:r>
              <a:rPr lang="en-US" dirty="0"/>
              <a:t>.</a:t>
            </a:r>
          </a:p>
          <a:p>
            <a:r>
              <a:rPr lang="en-US" b="1" dirty="0" smtClean="0"/>
              <a:t>Ex</a:t>
            </a:r>
            <a:r>
              <a:rPr lang="en-US" dirty="0" smtClean="0"/>
              <a:t>: Women should be taking care of their children and their home, not out in the work place.  That’s the way it was in the Bible and the way it should be now.</a:t>
            </a:r>
          </a:p>
          <a:p>
            <a:r>
              <a:rPr lang="en-US" b="1" dirty="0" smtClean="0"/>
              <a:t>Ex</a:t>
            </a:r>
            <a:r>
              <a:rPr lang="en-US" dirty="0" smtClean="0"/>
              <a:t>: Dr. </a:t>
            </a:r>
            <a:r>
              <a:rPr lang="en-US" dirty="0" err="1" smtClean="0"/>
              <a:t>Feelgood</a:t>
            </a:r>
            <a:r>
              <a:rPr lang="en-US" dirty="0" smtClean="0"/>
              <a:t> recommends Camel filtered lights for the smooth, cancerous taste that never makes him hack up tar.    </a:t>
            </a:r>
            <a:r>
              <a:rPr lang="en-US" sz="1400" dirty="0" smtClean="0"/>
              <a:t>(Disclaimer: 1950’s doctor’s were stupid – Mrs. Hughes is not and is not stupid enough to promote smoking to students – and I don’t think East Tech students are as stupid as 1950’s doctor’s either…)</a:t>
            </a:r>
          </a:p>
          <a:p>
            <a:endParaRPr lang="en-US" b="1" dirty="0"/>
          </a:p>
          <a:p>
            <a:endParaRPr lang="en-US" b="1" dirty="0"/>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23</a:t>
            </a:fld>
            <a:endParaRPr lang="en-US"/>
          </a:p>
        </p:txBody>
      </p:sp>
      <p:pic>
        <p:nvPicPr>
          <p:cNvPr id="4" name="Appeal to Authorit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749746" y="498566"/>
            <a:ext cx="609600" cy="60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31967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3AC10"/>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8E0D85A-EE57-0B4D-B0A7-D2E97ABD1E55}" type="slidenum">
              <a:rPr lang="en-US" smtClean="0"/>
              <a:pPr/>
              <a:t>24</a:t>
            </a:fld>
            <a:endParaRPr lang="en-US"/>
          </a:p>
        </p:txBody>
      </p:sp>
      <p:sp>
        <p:nvSpPr>
          <p:cNvPr id="3" name="Content Placeholder 2"/>
          <p:cNvSpPr>
            <a:spLocks noGrp="1"/>
          </p:cNvSpPr>
          <p:nvPr>
            <p:ph idx="4294967295"/>
          </p:nvPr>
        </p:nvSpPr>
        <p:spPr>
          <a:xfrm>
            <a:off x="0" y="228600"/>
            <a:ext cx="9144000" cy="6425640"/>
          </a:xfrm>
        </p:spPr>
        <p:txBody>
          <a:bodyPr>
            <a:normAutofit fontScale="47500" lnSpcReduction="20000"/>
          </a:bodyPr>
          <a:lstStyle/>
          <a:p>
            <a:pPr marL="0" indent="0" algn="ctr">
              <a:buNone/>
            </a:pPr>
            <a:r>
              <a:rPr lang="en-US" sz="2900" b="1" dirty="0"/>
              <a:t>Conditions for a legitimate argument from authority</a:t>
            </a:r>
          </a:p>
          <a:p>
            <a:r>
              <a:rPr lang="en-US" sz="2900" dirty="0"/>
              <a:t>Any argument should ideally be based solely on direct evidence and the argument itself, not on the authority of the messenger drawing the conclusion from the evidence. However, it is rarely possible in common discourse to provide all the direct evidence, so an "appeal to authority" is often used as a shortcut: </a:t>
            </a:r>
          </a:p>
          <a:p>
            <a:r>
              <a:rPr lang="en-US" sz="2900" dirty="0"/>
              <a:t>The authority must have competence in an area, not just glamour, prestige, rank or </a:t>
            </a:r>
            <a:r>
              <a:rPr lang="en-US" sz="2900" dirty="0" smtClean="0"/>
              <a:t>popularity</a:t>
            </a:r>
            <a:r>
              <a:rPr lang="en-US" sz="2900" dirty="0"/>
              <a:t> </a:t>
            </a:r>
            <a:r>
              <a:rPr lang="en-US" sz="2900" dirty="0" smtClean="0"/>
              <a:t>. . .</a:t>
            </a:r>
            <a:endParaRPr lang="en-US" sz="2900" dirty="0"/>
          </a:p>
          <a:p>
            <a:r>
              <a:rPr lang="en-US" sz="2900" dirty="0"/>
              <a:t>The judgment must be within the authority's field of competence. Linus </a:t>
            </a:r>
            <a:r>
              <a:rPr lang="en-US" sz="2900" dirty="0" err="1"/>
              <a:t>Paulingwon</a:t>
            </a:r>
            <a:r>
              <a:rPr lang="en-US" sz="2900" dirty="0"/>
              <a:t> a Nobel Prize for chemistry, then later made claims that massive quantities of vitamin C would prevent cancer in humans. This claim was in the field of medicine and thus outside his field of competence. </a:t>
            </a:r>
          </a:p>
          <a:p>
            <a:r>
              <a:rPr lang="en-US" sz="2900" dirty="0"/>
              <a:t>The authority must be interpreted correctly. This is particularly a problem in religion; where the Koran, Bible, Torah, etc., have been interpreted with varying and sometimes contradictory results. </a:t>
            </a:r>
          </a:p>
          <a:p>
            <a:r>
              <a:rPr lang="en-US" sz="2900" dirty="0"/>
              <a:t>Direct evidence must be available, at least in principle. </a:t>
            </a:r>
          </a:p>
          <a:p>
            <a:r>
              <a:rPr lang="en-US" sz="2900" dirty="0"/>
              <a:t>The expert should be reasonably unbiased (not unduly influenced by other factors, such as money, political considerations, or religious beliefs). This is why appealing to one's own authority is always illegitimate. The Pope claiming that the Sun revolved around the Earth was an example of an authority making a false claim biased by their religious beliefs. </a:t>
            </a:r>
          </a:p>
          <a:p>
            <a:r>
              <a:rPr lang="en-US" sz="2900" dirty="0"/>
              <a:t>The judgment must be representative of expert opinions on the issue (as opposed to an unrepresentative sample). Lawyers sometimes find a non-representative "expert" to offer a theory which is not generally accepted (such as a so-called Twinkie defense) in hopes of winning their case. </a:t>
            </a:r>
          </a:p>
          <a:p>
            <a:r>
              <a:rPr lang="en-US" sz="2900" dirty="0"/>
              <a:t>A technique is needed to adjudicate disagreements among equally qualified authorities. If scientific testing of the claim is not possible, then the majority of expert opinions is sometimes used to develop a consensus. </a:t>
            </a:r>
          </a:p>
          <a:p>
            <a:r>
              <a:rPr lang="en-US" dirty="0"/>
              <a:t>http://www.lumrix.net/medical/ethics/appeal_to_authority.html</a:t>
            </a:r>
          </a:p>
        </p:txBody>
      </p:sp>
      <p:pic>
        <p:nvPicPr>
          <p:cNvPr id="2" name="Disclaim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05800" y="5984315"/>
            <a:ext cx="609600" cy="609600"/>
          </a:xfrm>
          <a:prstGeom prst="rect">
            <a:avLst/>
          </a:prstGeom>
        </p:spPr>
      </p:pic>
    </p:spTree>
    <p:extLst>
      <p:ext uri="{BB962C8B-B14F-4D97-AF65-F5344CB8AC3E}">
        <p14:creationId xmlns:p14="http://schemas.microsoft.com/office/powerpoint/2010/main" val="277158430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afterEffect">
                                  <p:stCondLst>
                                    <p:cond delay="0"/>
                                  </p:stCondLst>
                                  <p:childTnLst>
                                    <p:cmd type="call" cmd="playFrom(0.0)">
                                      <p:cBhvr>
                                        <p:cTn id="6" dur="21185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93E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0813" cy="2142564"/>
          </a:xfrm>
        </p:spPr>
        <p:txBody>
          <a:bodyPr>
            <a:normAutofit fontScale="90000"/>
          </a:bodyPr>
          <a:lstStyle/>
          <a:p>
            <a:r>
              <a:rPr lang="en-US" sz="2667" b="1" dirty="0" smtClean="0"/>
              <a:t>Errors of Faulty Logic</a:t>
            </a:r>
            <a:r>
              <a:rPr lang="en-US" b="1" dirty="0" smtClean="0"/>
              <a:t/>
            </a:r>
            <a:br>
              <a:rPr lang="en-US" b="1" dirty="0" smtClean="0"/>
            </a:br>
            <a:r>
              <a:rPr lang="en-US" b="1" dirty="0" smtClean="0"/>
              <a:t>Begging </a:t>
            </a:r>
            <a:r>
              <a:rPr lang="en-US" b="1" dirty="0"/>
              <a:t>the Question:</a:t>
            </a:r>
            <a:r>
              <a:rPr lang="en-US" dirty="0"/>
              <a:t/>
            </a:r>
            <a:br>
              <a:rPr lang="en-US" dirty="0"/>
            </a:br>
            <a:endParaRPr lang="en-US" dirty="0"/>
          </a:p>
        </p:txBody>
      </p:sp>
      <p:sp>
        <p:nvSpPr>
          <p:cNvPr id="3" name="Content Placeholder 2"/>
          <p:cNvSpPr>
            <a:spLocks noGrp="1"/>
          </p:cNvSpPr>
          <p:nvPr>
            <p:ph idx="1"/>
          </p:nvPr>
        </p:nvSpPr>
        <p:spPr>
          <a:xfrm>
            <a:off x="381000" y="1990164"/>
            <a:ext cx="8534400" cy="4715436"/>
          </a:xfrm>
        </p:spPr>
        <p:txBody>
          <a:bodyPr>
            <a:normAutofit/>
          </a:bodyPr>
          <a:lstStyle/>
          <a:p>
            <a:r>
              <a:rPr lang="en-US" dirty="0" smtClean="0"/>
              <a:t>Makes </a:t>
            </a:r>
            <a:r>
              <a:rPr lang="en-US" dirty="0"/>
              <a:t>a </a:t>
            </a:r>
            <a:r>
              <a:rPr lang="en-US" dirty="0" smtClean="0"/>
              <a:t>claim with an argument which </a:t>
            </a:r>
            <a:r>
              <a:rPr lang="en-US" dirty="0"/>
              <a:t>is </a:t>
            </a:r>
            <a:r>
              <a:rPr lang="en-US" dirty="0" smtClean="0"/>
              <a:t>basically the same as </a:t>
            </a:r>
            <a:r>
              <a:rPr lang="en-US" dirty="0"/>
              <a:t>the original claim. </a:t>
            </a:r>
            <a:r>
              <a:rPr lang="en-US" dirty="0" smtClean="0"/>
              <a:t>The statement is assumed to be true without evidence other than the statement or claim itself. </a:t>
            </a:r>
          </a:p>
          <a:p>
            <a:r>
              <a:rPr lang="en-US" b="1" dirty="0" smtClean="0"/>
              <a:t>This </a:t>
            </a:r>
            <a:r>
              <a:rPr lang="en-US" b="1" dirty="0"/>
              <a:t>is also called "circular reasoning."</a:t>
            </a:r>
          </a:p>
          <a:p>
            <a:r>
              <a:rPr lang="en-US" b="1" dirty="0" smtClean="0"/>
              <a:t>Example</a:t>
            </a:r>
            <a:r>
              <a:rPr lang="en-US" dirty="0" smtClean="0"/>
              <a:t>: “He’s mean because he does so many bad things!”</a:t>
            </a:r>
          </a:p>
          <a:p>
            <a:r>
              <a:rPr lang="en-US" b="1" dirty="0" smtClean="0"/>
              <a:t>The phrase </a:t>
            </a:r>
            <a:r>
              <a:rPr lang="en-US" b="1" i="1" dirty="0" smtClean="0"/>
              <a:t>begs the question</a:t>
            </a:r>
            <a:r>
              <a:rPr lang="en-US" b="1" dirty="0" smtClean="0"/>
              <a:t> is used when people are hoping you won't notice (or are too ignorant to realize themselves) that their reasons for coming to a conclusion aren't valid. The </a:t>
            </a:r>
            <a:r>
              <a:rPr lang="en-US" b="1" u="sng" dirty="0" smtClean="0"/>
              <a:t>question</a:t>
            </a:r>
            <a:r>
              <a:rPr lang="en-US" b="1" dirty="0" smtClean="0"/>
              <a:t> is </a:t>
            </a:r>
            <a:r>
              <a:rPr lang="en-US" b="1" i="1" dirty="0" smtClean="0"/>
              <a:t>What's your support for that premise?</a:t>
            </a:r>
            <a:endParaRPr lang="en-US" b="1" dirty="0" smtClean="0"/>
          </a:p>
          <a:p>
            <a:endParaRPr lang="en-US" dirty="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993E9"/>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81000" y="67236"/>
            <a:ext cx="8458200" cy="770964"/>
          </a:xfrm>
        </p:spPr>
        <p:txBody>
          <a:bodyPr/>
          <a:lstStyle/>
          <a:p>
            <a:r>
              <a:rPr lang="en-US" dirty="0" smtClean="0"/>
              <a:t>Because it’s got electrolytes…</a:t>
            </a:r>
            <a:endParaRPr lang="en-US" dirty="0"/>
          </a:p>
        </p:txBody>
      </p:sp>
      <p:sp>
        <p:nvSpPr>
          <p:cNvPr id="8" name="Slide Number Placeholder 7"/>
          <p:cNvSpPr>
            <a:spLocks noGrp="1"/>
          </p:cNvSpPr>
          <p:nvPr>
            <p:ph type="sldNum" sz="quarter" idx="12"/>
          </p:nvPr>
        </p:nvSpPr>
        <p:spPr/>
        <p:txBody>
          <a:bodyPr/>
          <a:lstStyle/>
          <a:p>
            <a:fld id="{D8E0D85A-EE57-0B4D-B0A7-D2E97ABD1E55}" type="slidenum">
              <a:rPr lang="en-US" smtClean="0"/>
              <a:pPr/>
              <a:t>4</a:t>
            </a:fld>
            <a:endParaRPr lang="en-US"/>
          </a:p>
        </p:txBody>
      </p:sp>
      <p:pic>
        <p:nvPicPr>
          <p:cNvPr id="5" name="Idiocracy_-_Brawndo.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762000" y="862787"/>
            <a:ext cx="7772400" cy="5829300"/>
          </a:xfr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Errors of Faulty Logic</a:t>
            </a:r>
            <a:r>
              <a:rPr lang="en-US" sz="2400" b="1" dirty="0" smtClean="0"/>
              <a:t/>
            </a:r>
            <a:br>
              <a:rPr lang="en-US" sz="2400" b="1" dirty="0" smtClean="0"/>
            </a:br>
            <a:r>
              <a:rPr lang="en-US" b="1" dirty="0" smtClean="0"/>
              <a:t>Equivocation</a:t>
            </a:r>
            <a:r>
              <a:rPr lang="en-US" b="1" dirty="0"/>
              <a:t>:</a:t>
            </a:r>
            <a:endParaRPr lang="en-US" dirty="0"/>
          </a:p>
        </p:txBody>
      </p:sp>
      <p:sp>
        <p:nvSpPr>
          <p:cNvPr id="3" name="Content Placeholder 2"/>
          <p:cNvSpPr>
            <a:spLocks noGrp="1"/>
          </p:cNvSpPr>
          <p:nvPr>
            <p:ph idx="1"/>
          </p:nvPr>
        </p:nvSpPr>
        <p:spPr/>
        <p:txBody>
          <a:bodyPr/>
          <a:lstStyle/>
          <a:p>
            <a:r>
              <a:rPr lang="en-US" dirty="0"/>
              <a:t>This</a:t>
            </a:r>
            <a:r>
              <a:rPr lang="en-US" dirty="0" smtClean="0"/>
              <a:t> clever trick uses a </a:t>
            </a:r>
            <a:r>
              <a:rPr lang="en-US" dirty="0"/>
              <a:t>word in two different senses. The switch in meaning invalidates the reasoning</a:t>
            </a:r>
            <a:r>
              <a:rPr lang="en-US" dirty="0" smtClean="0"/>
              <a:t>.</a:t>
            </a:r>
          </a:p>
          <a:p>
            <a:r>
              <a:rPr lang="en-US" b="1" dirty="0" smtClean="0"/>
              <a:t>Ex: </a:t>
            </a:r>
            <a:r>
              <a:rPr lang="en-US" dirty="0" smtClean="0"/>
              <a:t>All trees have bark.  All dogs bark.  Therefore, all dogs are trees.</a:t>
            </a:r>
            <a:endParaRPr lang="en-US" b="1"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5</a:t>
            </a:fld>
            <a:endParaRPr lang="en-US"/>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7236"/>
            <a:ext cx="7770813" cy="1761564"/>
          </a:xfrm>
        </p:spPr>
        <p:txBody>
          <a:bodyPr>
            <a:noAutofit/>
          </a:bodyPr>
          <a:lstStyle/>
          <a:p>
            <a:r>
              <a:rPr lang="en-US" sz="2800" b="1" dirty="0" smtClean="0"/>
              <a:t>Errors</a:t>
            </a:r>
            <a:r>
              <a:rPr lang="en-US" sz="3200" b="1" dirty="0" smtClean="0"/>
              <a:t> of Faulty Logic</a:t>
            </a:r>
            <a:r>
              <a:rPr lang="en-US" sz="4400" b="1" dirty="0" smtClean="0"/>
              <a:t/>
            </a:r>
            <a:br>
              <a:rPr lang="en-US" sz="4400" b="1" dirty="0" smtClean="0"/>
            </a:br>
            <a:r>
              <a:rPr lang="en-US" sz="4400" b="1" dirty="0" smtClean="0"/>
              <a:t>Accident</a:t>
            </a:r>
            <a:r>
              <a:rPr lang="en-US" sz="4400" b="1" dirty="0"/>
              <a:t>:</a:t>
            </a:r>
            <a:r>
              <a:rPr lang="en-US" sz="4400" dirty="0"/>
              <a:t/>
            </a:r>
            <a:br>
              <a:rPr lang="en-US" sz="4400" dirty="0"/>
            </a:br>
            <a:endParaRPr lang="en-US" sz="4400" dirty="0"/>
          </a:p>
        </p:txBody>
      </p:sp>
      <p:sp>
        <p:nvSpPr>
          <p:cNvPr id="3" name="Content Placeholder 2"/>
          <p:cNvSpPr>
            <a:spLocks noGrp="1"/>
          </p:cNvSpPr>
          <p:nvPr>
            <p:ph idx="1"/>
          </p:nvPr>
        </p:nvSpPr>
        <p:spPr>
          <a:xfrm>
            <a:off x="457200" y="2209800"/>
            <a:ext cx="8229600" cy="3657600"/>
          </a:xfrm>
        </p:spPr>
        <p:txBody>
          <a:bodyPr/>
          <a:lstStyle/>
          <a:p>
            <a:r>
              <a:rPr lang="en-US" dirty="0" smtClean="0"/>
              <a:t>Fails </a:t>
            </a:r>
            <a:r>
              <a:rPr lang="en-US" dirty="0"/>
              <a:t>to recognize (or</a:t>
            </a:r>
            <a:r>
              <a:rPr lang="en-US" dirty="0" smtClean="0"/>
              <a:t> hides the </a:t>
            </a:r>
            <a:r>
              <a:rPr lang="en-US" dirty="0"/>
              <a:t>fact) that an argument is based on an exception to the rule.</a:t>
            </a:r>
            <a:endParaRPr lang="en-US" dirty="0" smtClean="0"/>
          </a:p>
          <a:p>
            <a:r>
              <a:rPr lang="en-US" b="1" dirty="0" smtClean="0"/>
              <a:t>Argument</a:t>
            </a:r>
            <a:r>
              <a:rPr lang="en-US" dirty="0" smtClean="0"/>
              <a:t>: Scholar</a:t>
            </a:r>
            <a:r>
              <a:rPr lang="en-US" dirty="0"/>
              <a:t>-athletes</a:t>
            </a:r>
            <a:r>
              <a:rPr lang="en-US" dirty="0" smtClean="0"/>
              <a:t> prove that </a:t>
            </a:r>
            <a:r>
              <a:rPr lang="en-US" dirty="0"/>
              <a:t>larger sports programs in schools</a:t>
            </a:r>
            <a:r>
              <a:rPr lang="en-US" dirty="0" smtClean="0"/>
              <a:t> are </a:t>
            </a:r>
            <a:r>
              <a:rPr lang="en-US" dirty="0"/>
              <a:t>vital to improving academic performance of all students</a:t>
            </a:r>
            <a:r>
              <a:rPr lang="en-US" dirty="0" smtClean="0"/>
              <a:t>.</a:t>
            </a:r>
          </a:p>
          <a:p>
            <a:r>
              <a:rPr lang="en-US" b="1" dirty="0" smtClean="0"/>
              <a:t>Fallacy: </a:t>
            </a:r>
            <a:r>
              <a:rPr lang="en-US" dirty="0" smtClean="0"/>
              <a:t>Few athletes in most schools are scholar-athletes.</a:t>
            </a:r>
            <a:endParaRPr lang="en-US" b="1" dirty="0" smtClean="0"/>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6</a:t>
            </a:fld>
            <a:endParaRPr lang="en-US"/>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0813" cy="1371600"/>
          </a:xfrm>
        </p:spPr>
        <p:txBody>
          <a:bodyPr>
            <a:normAutofit fontScale="90000"/>
          </a:bodyPr>
          <a:lstStyle/>
          <a:p>
            <a:r>
              <a:rPr lang="en-US" sz="2667" b="1" dirty="0" smtClean="0"/>
              <a:t>Errors of Faulty Logic</a:t>
            </a:r>
            <a:r>
              <a:rPr lang="en-US" b="1" dirty="0" smtClean="0"/>
              <a:t/>
            </a:r>
            <a:br>
              <a:rPr lang="en-US" b="1" dirty="0" smtClean="0"/>
            </a:br>
            <a:r>
              <a:rPr lang="en-US" b="1" dirty="0" smtClean="0"/>
              <a:t>Arguing </a:t>
            </a:r>
            <a:r>
              <a:rPr lang="en-US" b="1" dirty="0"/>
              <a:t>from Ignorance: </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Argues </a:t>
            </a:r>
            <a:r>
              <a:rPr lang="en-US" dirty="0"/>
              <a:t>that</a:t>
            </a:r>
            <a:r>
              <a:rPr lang="en-US" dirty="0" smtClean="0"/>
              <a:t> something is </a:t>
            </a:r>
            <a:r>
              <a:rPr lang="en-US" dirty="0"/>
              <a:t>justified simply because its opposite cannot be proven.</a:t>
            </a:r>
          </a:p>
          <a:p>
            <a:r>
              <a:rPr lang="en-US" b="1" dirty="0" smtClean="0"/>
              <a:t>Ex</a:t>
            </a:r>
            <a:r>
              <a:rPr lang="en-US" dirty="0" smtClean="0"/>
              <a:t>: </a:t>
            </a:r>
            <a:r>
              <a:rPr lang="en-US" dirty="0" smtClean="0"/>
              <a:t>God does not exist because it cannot be proven that he does!</a:t>
            </a:r>
          </a:p>
          <a:p>
            <a:r>
              <a:rPr lang="en-US" b="1" dirty="0" smtClean="0"/>
              <a:t>Alt. Ex. </a:t>
            </a:r>
            <a:r>
              <a:rPr lang="en-US" dirty="0" smtClean="0"/>
              <a:t>God exists because the Bible says so, and no one </a:t>
            </a:r>
            <a:r>
              <a:rPr lang="en-US" smtClean="0"/>
              <a:t>can prove he does not! </a:t>
            </a:r>
            <a:endParaRPr lang="en-US" dirty="0" smtClean="0"/>
          </a:p>
          <a:p>
            <a:pPr lvl="1"/>
            <a:r>
              <a:rPr lang="en-US" dirty="0" smtClean="0"/>
              <a:t>(See Also: Appeal to Authority)</a:t>
            </a:r>
            <a:endParaRPr lang="en-US" dirty="0"/>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7</a:t>
            </a:fld>
            <a:endParaRPr lang="en-US"/>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0813" cy="1371600"/>
          </a:xfrm>
        </p:spPr>
        <p:txBody>
          <a:bodyPr>
            <a:normAutofit fontScale="90000"/>
          </a:bodyPr>
          <a:lstStyle/>
          <a:p>
            <a:r>
              <a:rPr lang="en-US" sz="2667" b="1" dirty="0" smtClean="0"/>
              <a:t>Errors of Faulty Logic</a:t>
            </a:r>
            <a:r>
              <a:rPr lang="en-US" b="1" dirty="0" smtClean="0"/>
              <a:t/>
            </a:r>
            <a:br>
              <a:rPr lang="en-US" b="1" dirty="0" smtClean="0"/>
            </a:br>
            <a:r>
              <a:rPr lang="en-US" b="1" dirty="0" smtClean="0"/>
              <a:t>Evading </a:t>
            </a:r>
            <a:r>
              <a:rPr lang="en-US" b="1" dirty="0"/>
              <a:t>the Issue:</a:t>
            </a:r>
            <a:r>
              <a:rPr lang="en-US" dirty="0"/>
              <a:t/>
            </a:r>
            <a:br>
              <a:rPr lang="en-US" dirty="0"/>
            </a:br>
            <a:endParaRPr lang="en-US" dirty="0"/>
          </a:p>
        </p:txBody>
      </p:sp>
      <p:sp>
        <p:nvSpPr>
          <p:cNvPr id="3" name="Content Placeholder 2"/>
          <p:cNvSpPr>
            <a:spLocks noGrp="1"/>
          </p:cNvSpPr>
          <p:nvPr>
            <p:ph idx="1"/>
          </p:nvPr>
        </p:nvSpPr>
        <p:spPr>
          <a:xfrm>
            <a:off x="381000" y="2209800"/>
            <a:ext cx="8305800" cy="3657600"/>
          </a:xfrm>
        </p:spPr>
        <p:txBody>
          <a:bodyPr/>
          <a:lstStyle/>
          <a:p>
            <a:r>
              <a:rPr lang="en-US" dirty="0"/>
              <a:t>Someone sidesteps </a:t>
            </a:r>
            <a:r>
              <a:rPr lang="en-US" dirty="0" smtClean="0"/>
              <a:t>an </a:t>
            </a:r>
            <a:r>
              <a:rPr lang="en-US" dirty="0"/>
              <a:t>issue by changing the topic.</a:t>
            </a:r>
            <a:endParaRPr lang="en-US" dirty="0" smtClean="0"/>
          </a:p>
          <a:p>
            <a:r>
              <a:rPr lang="en-US" sz="2000" b="1" dirty="0" smtClean="0"/>
              <a:t>Ex</a:t>
            </a:r>
            <a:r>
              <a:rPr lang="en-US" sz="2000" dirty="0" smtClean="0"/>
              <a:t>:  Mr. President, what are you going to do about the economy?</a:t>
            </a:r>
          </a:p>
          <a:p>
            <a:r>
              <a:rPr lang="en-US" sz="2000" dirty="0" smtClean="0"/>
              <a:t>The economy will be my TOP priority!</a:t>
            </a:r>
          </a:p>
          <a:p>
            <a:r>
              <a:rPr lang="en-US" sz="1900" dirty="0" smtClean="0"/>
              <a:t>Alternatives:	That’s besides the point; I won’t dignify that with a response, I plead the fifth, that’s none of your business, etc.</a:t>
            </a:r>
          </a:p>
          <a:p>
            <a:endParaRPr lang="en-US"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8</a:t>
            </a:fld>
            <a:endParaRPr lang="en-US"/>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Errors of Faulty Logic</a:t>
            </a:r>
            <a:r>
              <a:rPr lang="en-US" sz="2400" b="1" dirty="0" smtClean="0"/>
              <a:t/>
            </a:r>
            <a:br>
              <a:rPr lang="en-US" sz="2400" b="1" dirty="0" smtClean="0"/>
            </a:br>
            <a:r>
              <a:rPr lang="en-US" b="1" dirty="0" smtClean="0"/>
              <a:t>Hasty </a:t>
            </a:r>
            <a:r>
              <a:rPr lang="en-US" b="1" dirty="0"/>
              <a:t>Generalization:</a:t>
            </a:r>
            <a:endParaRPr lang="en-US" dirty="0"/>
          </a:p>
        </p:txBody>
      </p:sp>
      <p:sp>
        <p:nvSpPr>
          <p:cNvPr id="3" name="Content Placeholder 2"/>
          <p:cNvSpPr>
            <a:spLocks noGrp="1"/>
          </p:cNvSpPr>
          <p:nvPr>
            <p:ph idx="1"/>
          </p:nvPr>
        </p:nvSpPr>
        <p:spPr>
          <a:xfrm>
            <a:off x="685800" y="2209800"/>
            <a:ext cx="7770813" cy="3657600"/>
          </a:xfrm>
        </p:spPr>
        <p:txBody>
          <a:bodyPr/>
          <a:lstStyle/>
          <a:p>
            <a:r>
              <a:rPr lang="en-US" dirty="0" smtClean="0"/>
              <a:t>Looks </a:t>
            </a:r>
            <a:r>
              <a:rPr lang="en-US" dirty="0"/>
              <a:t>at a small sample of some </a:t>
            </a:r>
            <a:r>
              <a:rPr lang="en-US" dirty="0" smtClean="0"/>
              <a:t>population, </a:t>
            </a:r>
            <a:r>
              <a:rPr lang="en-US" dirty="0"/>
              <a:t>then </a:t>
            </a:r>
            <a:r>
              <a:rPr lang="en-US" dirty="0" smtClean="0"/>
              <a:t>generalizes </a:t>
            </a:r>
            <a:r>
              <a:rPr lang="en-US" dirty="0"/>
              <a:t>it to the whole population</a:t>
            </a:r>
            <a:r>
              <a:rPr lang="en-US" dirty="0" smtClean="0"/>
              <a:t>.</a:t>
            </a:r>
          </a:p>
          <a:p>
            <a:endParaRPr lang="en-US" dirty="0" smtClean="0"/>
          </a:p>
          <a:p>
            <a:r>
              <a:rPr lang="en-US" b="1" dirty="0" smtClean="0"/>
              <a:t>Ex: </a:t>
            </a:r>
            <a:r>
              <a:rPr lang="en-US" dirty="0" smtClean="0"/>
              <a:t>All Las Vegans love to gamble.</a:t>
            </a:r>
            <a:endParaRPr lang="en-US" b="1" dirty="0"/>
          </a:p>
        </p:txBody>
      </p:sp>
      <p:sp>
        <p:nvSpPr>
          <p:cNvPr id="5" name="Slide Number Placeholder 4"/>
          <p:cNvSpPr>
            <a:spLocks noGrp="1"/>
          </p:cNvSpPr>
          <p:nvPr>
            <p:ph type="sldNum" sz="quarter" idx="12"/>
          </p:nvPr>
        </p:nvSpPr>
        <p:spPr/>
        <p:txBody>
          <a:bodyPr/>
          <a:lstStyle/>
          <a:p>
            <a:fld id="{D8E0D85A-EE57-0B4D-B0A7-D2E97ABD1E55}" type="slidenum">
              <a:rPr lang="en-US" smtClean="0"/>
              <a:pPr/>
              <a:t>9</a:t>
            </a:fld>
            <a:endParaRPr lang="en-US"/>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Folio">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Folio">
      <a:majorFont>
        <a:latin typeface="Calisto MT"/>
        <a:ea typeface=""/>
        <a:cs typeface=""/>
        <a:font script="Jpan" typeface="ＭＳ 明朝"/>
      </a:majorFont>
      <a:minorFont>
        <a:latin typeface="Calisto MT"/>
        <a:ea typeface=""/>
        <a:cs typeface=""/>
        <a:font script="Jpan" typeface="ＭＳ 明朝"/>
      </a:minorFont>
    </a:fontScheme>
    <a:fmtScheme name="Folio">
      <a:fillStyleLst>
        <a:solidFill>
          <a:schemeClr val="phClr"/>
        </a:solidFill>
        <a:blipFill rotWithShape="1">
          <a:blip xmlns:r="http://schemas.openxmlformats.org/officeDocument/2006/relationships" r:embed="rId1">
            <a:duotone>
              <a:schemeClr val="phClr">
                <a:shade val="30000"/>
                <a:satMod val="120000"/>
              </a:schemeClr>
              <a:schemeClr val="phClr">
                <a:tint val="70000"/>
                <a:satMod val="350000"/>
                <a:lumMod val="110000"/>
              </a:schemeClr>
            </a:duotone>
          </a:blip>
          <a:stretch/>
        </a:blipFill>
        <a:blipFill rotWithShape="1">
          <a:blip xmlns:r="http://schemas.openxmlformats.org/officeDocument/2006/relationships" r:embed="rId2">
            <a:duotone>
              <a:schemeClr val="phClr">
                <a:shade val="40000"/>
                <a:satMod val="120000"/>
              </a:schemeClr>
              <a:schemeClr val="phClr">
                <a:tint val="70000"/>
                <a:satMod val="300000"/>
                <a:lumMod val="110000"/>
              </a:schemeClr>
            </a:duotone>
          </a:blip>
          <a:tile tx="0" ty="0" sx="50000" sy="50000" flip="none" algn="tl"/>
        </a:blip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38100" dist="25400" dir="5400000" algn="br" rotWithShape="0">
              <a:srgbClr val="000000">
                <a:alpha val="50000"/>
              </a:srgbClr>
            </a:outerShdw>
          </a:effectLst>
        </a:effectStyle>
        <a:effectStyle>
          <a:effectLst>
            <a:innerShdw blurRad="190500" dist="25400">
              <a:srgbClr val="000000">
                <a:alpha val="50000"/>
              </a:srgbClr>
            </a:innerShdw>
          </a:effectLst>
        </a:effectStyle>
      </a:effectStyleLst>
      <a:bgFillStyleLst>
        <a:blipFill rotWithShape="1">
          <a:blip xmlns:r="http://schemas.openxmlformats.org/officeDocument/2006/relationships" r:embed="rId3">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4">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5">
            <a:duotone>
              <a:schemeClr val="phClr">
                <a:shade val="3000"/>
                <a:lumMod val="10000"/>
              </a:schemeClr>
              <a:schemeClr val="phClr">
                <a:tint val="91000"/>
                <a:satMod val="500000"/>
                <a:lumMod val="125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Folio.thmx</Template>
  <TotalTime>1023</TotalTime>
  <Words>1983</Words>
  <Application>Microsoft Macintosh PowerPoint</Application>
  <PresentationFormat>On-screen Show (4:3)</PresentationFormat>
  <Paragraphs>130</Paragraphs>
  <Slides>24</Slides>
  <Notes>3</Notes>
  <HiddenSlides>0</HiddenSlides>
  <MMClips>12</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Folio</vt:lpstr>
      <vt:lpstr>Logical Fallacies</vt:lpstr>
      <vt:lpstr>Argument Fallacies:</vt:lpstr>
      <vt:lpstr>Errors of Faulty Logic Begging the Question: </vt:lpstr>
      <vt:lpstr>Because it’s got electrolytes…</vt:lpstr>
      <vt:lpstr>Errors of Faulty Logic Equivocation:</vt:lpstr>
      <vt:lpstr>Errors of Faulty Logic Accident: </vt:lpstr>
      <vt:lpstr>Errors of Faulty Logic Arguing from Ignorance:  </vt:lpstr>
      <vt:lpstr>Errors of Faulty Logic Evading the Issue: </vt:lpstr>
      <vt:lpstr>Errors of Faulty Logic Hasty Generalization:</vt:lpstr>
      <vt:lpstr>Errors of Faulty Logic Composition and Division:  </vt:lpstr>
      <vt:lpstr>Errors of Faulty Logic Perfect Solution: </vt:lpstr>
      <vt:lpstr>Errors of Faulty Logic Slippery Slope:</vt:lpstr>
      <vt:lpstr>Errors of Faulty Logic False Cause: </vt:lpstr>
      <vt:lpstr>Errors of Faulty Logic Contradiction: </vt:lpstr>
      <vt:lpstr>Errors of Attack Ad Hominem: </vt:lpstr>
      <vt:lpstr>Errors of Attack Poisoning the Well: </vt:lpstr>
      <vt:lpstr>Errors of Attack Origin:</vt:lpstr>
      <vt:lpstr>Errors of Attack Appealing to Force: </vt:lpstr>
      <vt:lpstr>Errors of Attack Straw Man:</vt:lpstr>
      <vt:lpstr>Errors of Weak Reference False Analogy: </vt:lpstr>
      <vt:lpstr>Errors of Weak Reference Appeal to the People:  </vt:lpstr>
      <vt:lpstr>Errors of Weak Reference Appeal to Emotion:  </vt:lpstr>
      <vt:lpstr> Errors of Weak Reference Appeal to Authority: *see slide 10 for notes on legitimate appeals to authority   </vt:lpstr>
      <vt:lpstr>PowerPoint Presentation</vt:lpstr>
    </vt:vector>
  </TitlesOfParts>
  <Company>Clark County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CCSD</dc:creator>
  <cp:lastModifiedBy>Student</cp:lastModifiedBy>
  <cp:revision>103</cp:revision>
  <cp:lastPrinted>2012-02-24T21:46:00Z</cp:lastPrinted>
  <dcterms:created xsi:type="dcterms:W3CDTF">2012-03-01T18:03:36Z</dcterms:created>
  <dcterms:modified xsi:type="dcterms:W3CDTF">2015-03-06T17:58:39Z</dcterms:modified>
</cp:coreProperties>
</file>