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6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93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646CD1-81CC-4E7A-8FF1-0E8C921C60FC}" type="datetimeFigureOut">
              <a:rPr lang="en-US" smtClean="0"/>
              <a:pPr/>
              <a:t>3/4/15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F390992-8733-4AC7-B5F8-71B291187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2"/>
                </a:solidFill>
                <a:latin typeface="Copperplate Gothic Light" pitchFamily="34" charset="0"/>
              </a:rPr>
              <a:t>Propaganda</a:t>
            </a:r>
            <a:endParaRPr lang="en-US" sz="6000" dirty="0">
              <a:solidFill>
                <a:schemeClr val="accent2"/>
              </a:solidFill>
              <a:latin typeface="Copperplate Gothic Ligh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Copperplate Gothic Light" pitchFamily="34" charset="0"/>
              </a:rPr>
              <a:t>What is it Exactly?</a:t>
            </a:r>
            <a:endParaRPr lang="en-US" dirty="0">
              <a:solidFill>
                <a:schemeClr val="accent2"/>
              </a:solidFill>
              <a:latin typeface="Copperplate Gothic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824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</a:t>
            </a:r>
            <a:r>
              <a:rPr lang="en-US" dirty="0" err="1" smtClean="0"/>
              <a:t>dictionary.com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prop·a·gan·da</a:t>
            </a:r>
            <a:r>
              <a:rPr lang="en-US" dirty="0" smtClean="0"/>
              <a:t>   [prop-</a:t>
            </a:r>
            <a:r>
              <a:rPr lang="en-US" i="1" dirty="0" smtClean="0"/>
              <a:t>uh-</a:t>
            </a:r>
            <a:r>
              <a:rPr lang="en-US" b="1" i="1" dirty="0" err="1" smtClean="0"/>
              <a:t>gan</a:t>
            </a:r>
            <a:r>
              <a:rPr lang="en-US" b="1" i="1" dirty="0" smtClean="0"/>
              <a:t>-duh] </a:t>
            </a:r>
            <a:r>
              <a:rPr lang="en-US" b="1" i="1" u="sng" dirty="0" smtClean="0"/>
              <a:t>noun</a:t>
            </a:r>
          </a:p>
          <a:p>
            <a:r>
              <a:rPr lang="en-US" b="1" i="1" u="sng" dirty="0" smtClean="0"/>
              <a:t>1.information, ideas, or rumors deliberately spread widely to help or harm a person, group, movement, institution, nation, etc.</a:t>
            </a:r>
          </a:p>
          <a:p>
            <a:r>
              <a:rPr lang="en-US" b="1" i="1" u="sng" dirty="0" smtClean="0"/>
              <a:t>2.the deliberate spreading of such information, rumors, etc.</a:t>
            </a:r>
          </a:p>
          <a:p>
            <a:r>
              <a:rPr lang="en-US" b="1" i="1" u="sng" dirty="0" smtClean="0"/>
              <a:t>3.the particular doctrines or principles propagated by an organization or movement.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effectLst/>
                <a:cs typeface="Tunga" pitchFamily="2"/>
              </a:rPr>
              <a:t>Propaganda</a:t>
            </a:r>
            <a:endParaRPr lang="en-US" dirty="0">
              <a:solidFill>
                <a:schemeClr val="accent2"/>
              </a:solidFill>
              <a:effectLst/>
              <a:cs typeface="Tunga" pitchFamily="2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371600"/>
            <a:ext cx="8991600" cy="493776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pperplate Gothic Light" pitchFamily="34" charset="0"/>
              </a:rPr>
              <a:t>the Institute for Propaganda Analysis</a:t>
            </a:r>
          </a:p>
          <a:p>
            <a:r>
              <a:rPr lang="en-US" dirty="0" smtClean="0">
                <a:latin typeface="Copperplate Gothic Light" pitchFamily="34" charset="0"/>
              </a:rPr>
              <a:t>Established in New York in 1937</a:t>
            </a:r>
          </a:p>
          <a:p>
            <a:r>
              <a:rPr lang="en-US" dirty="0" smtClean="0">
                <a:latin typeface="Copperplate Gothic Light" pitchFamily="34" charset="0"/>
              </a:rPr>
              <a:t>identified </a:t>
            </a:r>
            <a:r>
              <a:rPr lang="en-US" dirty="0">
                <a:latin typeface="Copperplate Gothic Light" pitchFamily="34" charset="0"/>
              </a:rPr>
              <a:t>propaganda strategies</a:t>
            </a:r>
            <a:r>
              <a:rPr lang="en-US" dirty="0" smtClean="0">
                <a:latin typeface="Copperplate Gothic Light" pitchFamily="34" charset="0"/>
              </a:rPr>
              <a:t> </a:t>
            </a:r>
          </a:p>
          <a:p>
            <a:r>
              <a:rPr lang="en-US" dirty="0" smtClean="0">
                <a:latin typeface="Copperplate Gothic Light" pitchFamily="34" charset="0"/>
              </a:rPr>
              <a:t>developed </a:t>
            </a:r>
            <a:r>
              <a:rPr lang="en-US" dirty="0">
                <a:latin typeface="Copperplate Gothic Light" pitchFamily="34" charset="0"/>
              </a:rPr>
              <a:t>a scientific approach to its </a:t>
            </a:r>
            <a:r>
              <a:rPr lang="en-US" dirty="0" smtClean="0">
                <a:latin typeface="Copperplate Gothic Light" pitchFamily="34" charset="0"/>
              </a:rPr>
              <a:t>detection </a:t>
            </a:r>
            <a:r>
              <a:rPr lang="en-US" sz="2000" dirty="0" smtClean="0">
                <a:latin typeface="Copperplate Gothic Light" pitchFamily="34" charset="0"/>
              </a:rPr>
              <a:t>(similar to disease detection and prevention)</a:t>
            </a:r>
          </a:p>
          <a:p>
            <a:r>
              <a:rPr lang="en-US" dirty="0" smtClean="0">
                <a:latin typeface="Copperplate Gothic Light" pitchFamily="34" charset="0"/>
              </a:rPr>
              <a:t>issued a statement called the "Ten Commandments of Propaganda” </a:t>
            </a:r>
          </a:p>
          <a:p>
            <a:r>
              <a:rPr lang="en-US" dirty="0" smtClean="0">
                <a:latin typeface="Copperplate Gothic Light" pitchFamily="34" charset="0"/>
              </a:rPr>
              <a:t>Believed to be the strategy of the propagandist</a:t>
            </a:r>
          </a:p>
          <a:p>
            <a:endParaRPr lang="en-US" sz="2000" dirty="0" smtClean="0">
              <a:latin typeface="Copperplate Gothic Light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25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/>
                </a:solidFill>
                <a:latin typeface="Copperplate Gothic Light" pitchFamily="34" charset="0"/>
              </a:rPr>
              <a:t>"Ten Commandments of Propaganda"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Copperplate Gothic Light" pitchFamily="34" charset="0"/>
              </a:rPr>
              <a:t>1. Divide and conquer</a:t>
            </a:r>
          </a:p>
          <a:p>
            <a:r>
              <a:rPr lang="en-US" dirty="0">
                <a:latin typeface="Copperplate Gothic Light" pitchFamily="34" charset="0"/>
              </a:rPr>
              <a:t>2. Tell the people what they want.</a:t>
            </a:r>
          </a:p>
          <a:p>
            <a:r>
              <a:rPr lang="en-US" dirty="0">
                <a:latin typeface="Copperplate Gothic Light" pitchFamily="34" charset="0"/>
              </a:rPr>
              <a:t>3. The bigger the lie, the more people will believe it.</a:t>
            </a:r>
          </a:p>
          <a:p>
            <a:r>
              <a:rPr lang="en-US" dirty="0">
                <a:latin typeface="Copperplate Gothic Light" pitchFamily="34" charset="0"/>
              </a:rPr>
              <a:t>4. Always appeal to the lowest common denominator.</a:t>
            </a:r>
          </a:p>
          <a:p>
            <a:r>
              <a:rPr lang="en-US" dirty="0">
                <a:latin typeface="Copperplate Gothic Light" pitchFamily="34" charset="0"/>
              </a:rPr>
              <a:t>5. Generalize as much as possible.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Copperplate Gothic Light" pitchFamily="34" charset="0"/>
              </a:rPr>
              <a:t>6. Use "expert" testimonial.</a:t>
            </a:r>
          </a:p>
          <a:p>
            <a:r>
              <a:rPr lang="en-US" dirty="0">
                <a:latin typeface="Copperplate Gothic Light" pitchFamily="34" charset="0"/>
              </a:rPr>
              <a:t>7. Always refer to the "authority" of your sources.</a:t>
            </a:r>
          </a:p>
          <a:p>
            <a:r>
              <a:rPr lang="en-US" dirty="0">
                <a:latin typeface="Copperplate Gothic Light" pitchFamily="34" charset="0"/>
              </a:rPr>
              <a:t>8. Stack the cards with "information."</a:t>
            </a:r>
          </a:p>
          <a:p>
            <a:r>
              <a:rPr lang="en-US" dirty="0">
                <a:latin typeface="Copperplate Gothic Light" pitchFamily="34" charset="0"/>
              </a:rPr>
              <a:t>9.</a:t>
            </a:r>
            <a:r>
              <a:rPr lang="en-US" dirty="0" smtClean="0">
                <a:latin typeface="Copperplate Gothic Light" pitchFamily="34" charset="0"/>
              </a:rPr>
              <a:t> Confused </a:t>
            </a:r>
            <a:r>
              <a:rPr lang="en-US" dirty="0">
                <a:latin typeface="Copperplate Gothic Light" pitchFamily="34" charset="0"/>
              </a:rPr>
              <a:t>people are easily led.</a:t>
            </a:r>
          </a:p>
          <a:p>
            <a:r>
              <a:rPr lang="en-US" dirty="0">
                <a:latin typeface="Copperplate Gothic Light" pitchFamily="34" charset="0"/>
              </a:rPr>
              <a:t>10. Get the "plain folks" onto the "bandwagon."</a:t>
            </a:r>
          </a:p>
        </p:txBody>
      </p:sp>
    </p:spTree>
    <p:extLst>
      <p:ext uri="{BB962C8B-B14F-4D97-AF65-F5344CB8AC3E}">
        <p14:creationId xmlns:p14="http://schemas.microsoft.com/office/powerpoint/2010/main" val="3885399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accent2"/>
                </a:solidFill>
                <a:latin typeface="Copperplate Gothic Light" pitchFamily="34" charset="0"/>
                <a:cs typeface="Tunga" pitchFamily="2"/>
              </a:rPr>
              <a:t>The Institute identified seven basic propaganda devices</a:t>
            </a:r>
            <a:r>
              <a:rPr lang="en-US" sz="3600" dirty="0" smtClean="0">
                <a:solidFill>
                  <a:schemeClr val="accent2"/>
                </a:solidFill>
                <a:latin typeface="Copperplate Gothic Light" pitchFamily="34" charset="0"/>
                <a:cs typeface="Tunga" pitchFamily="2"/>
              </a:rPr>
              <a:t>:</a:t>
            </a:r>
            <a:endParaRPr lang="en-US" sz="3600" dirty="0">
              <a:solidFill>
                <a:schemeClr val="accent2"/>
              </a:solidFill>
              <a:latin typeface="Copperplate Gothic Light" pitchFamily="34" charset="0"/>
              <a:cs typeface="Tunga" pitchFamily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</a:t>
            </a:r>
            <a:r>
              <a:rPr lang="en-US" dirty="0"/>
              <a:t>* Name-Calling: Giving an idea a bad or negative label, leading its audience to reject and condemn it without examining it further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    * Glittering Generality: Associating something with a word that has virtuous associations, leading its audience to accept and approve it without examining any further evidence.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399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accent2"/>
                </a:solidFill>
                <a:latin typeface="Copperplate Gothic Light" pitchFamily="34" charset="0"/>
                <a:cs typeface="Tunga" pitchFamily="2"/>
              </a:rPr>
              <a:t>The Institute identified seven basic propaganda devices: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709160"/>
          </a:xfrm>
        </p:spPr>
        <p:txBody>
          <a:bodyPr/>
          <a:lstStyle/>
          <a:p>
            <a:r>
              <a:rPr lang="en-US" dirty="0">
                <a:latin typeface="Copperplate Gothic Light" pitchFamily="34" charset="0"/>
              </a:rPr>
              <a:t>* Transfer: Shifting the authority and prestige of something respected or revered to something else in order to make it more </a:t>
            </a:r>
            <a:r>
              <a:rPr lang="en-US" dirty="0" smtClean="0">
                <a:latin typeface="Copperplate Gothic Light" pitchFamily="34" charset="0"/>
              </a:rPr>
              <a:t>acceptable </a:t>
            </a:r>
            <a:r>
              <a:rPr lang="en-US" b="1" dirty="0" smtClean="0">
                <a:latin typeface="Copperplate Gothic Light" pitchFamily="34" charset="0"/>
              </a:rPr>
              <a:t>or</a:t>
            </a:r>
            <a:r>
              <a:rPr lang="en-US" dirty="0" smtClean="0">
                <a:latin typeface="Copperplate Gothic Light" pitchFamily="34" charset="0"/>
              </a:rPr>
              <a:t> </a:t>
            </a:r>
          </a:p>
          <a:p>
            <a:r>
              <a:rPr lang="en-US" dirty="0" smtClean="0">
                <a:latin typeface="Copperplate Gothic Light" pitchFamily="34" charset="0"/>
              </a:rPr>
              <a:t>associates </a:t>
            </a:r>
            <a:r>
              <a:rPr lang="en-US" dirty="0">
                <a:latin typeface="Copperplate Gothic Light" pitchFamily="34" charset="0"/>
              </a:rPr>
              <a:t>disapproving language with something the propagandist wants an audience to reject.</a:t>
            </a:r>
          </a:p>
          <a:p>
            <a:endParaRPr lang="en-US" dirty="0"/>
          </a:p>
        </p:txBody>
      </p:sp>
      <p:pic>
        <p:nvPicPr>
          <p:cNvPr id="4" name="Picture 3" descr="flag.jpg"/>
          <p:cNvPicPr>
            <a:picLocks noChangeAspect="1"/>
          </p:cNvPicPr>
          <p:nvPr/>
        </p:nvPicPr>
        <p:blipFill>
          <a:blip r:embed="rId2"/>
          <a:srcRect b="14897"/>
          <a:stretch>
            <a:fillRect/>
          </a:stretch>
        </p:blipFill>
        <p:spPr>
          <a:xfrm>
            <a:off x="5257800" y="4495800"/>
            <a:ext cx="2000250" cy="1958965"/>
          </a:xfrm>
          <a:prstGeom prst="rect">
            <a:avLst/>
          </a:prstGeom>
        </p:spPr>
      </p:pic>
      <p:pic>
        <p:nvPicPr>
          <p:cNvPr id="5" name="Picture 4" descr="swastikart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4953000"/>
            <a:ext cx="1371600" cy="1409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5505450"/>
            <a:ext cx="857250" cy="1352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5505450"/>
            <a:ext cx="857250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26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Copperplate Gothic Light" pitchFamily="34" charset="0"/>
                <a:cs typeface="Tunga" pitchFamily="2"/>
              </a:rPr>
              <a:t>The Institute identified seven basic propaganda devices: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latin typeface="Copperplate Gothic Light" pitchFamily="34" charset="0"/>
              </a:rPr>
              <a:t>* Testimonial: Invoking the words of someone either respected or despised to state that a particular idea, product, or person is good or bad.</a:t>
            </a:r>
          </a:p>
          <a:p>
            <a:r>
              <a:rPr lang="en-US" dirty="0">
                <a:latin typeface="Copperplate Gothic Light" pitchFamily="34" charset="0"/>
              </a:rPr>
              <a:t>    * Plain Folks: Suggesting that the speaker and his ideas are good and right because they are "of the people": the "plain folks."</a:t>
            </a:r>
          </a:p>
        </p:txBody>
      </p:sp>
    </p:spTree>
    <p:extLst>
      <p:ext uri="{BB962C8B-B14F-4D97-AF65-F5344CB8AC3E}">
        <p14:creationId xmlns:p14="http://schemas.microsoft.com/office/powerpoint/2010/main" val="333619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Copperplate Gothic Light" pitchFamily="34" charset="0"/>
                <a:cs typeface="Tunga" pitchFamily="2"/>
              </a:rPr>
              <a:t>The Institute identified seven basic propaganda devices: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latin typeface="Copperplate Gothic Light" pitchFamily="34" charset="0"/>
              </a:rPr>
              <a:t>* Card Stacking: Layering an array of facts or falsehoods in a complex web of logic in order to make the best (or worst) case for an idea, program, or person.</a:t>
            </a:r>
          </a:p>
          <a:p>
            <a:r>
              <a:rPr lang="en-US" dirty="0">
                <a:latin typeface="Copperplate Gothic Light" pitchFamily="34" charset="0"/>
              </a:rPr>
              <a:t>    * Bandwagon: Implying that everyone is doing something and that folks need to "jump on the bandwagon" and follow the crowd.</a:t>
            </a:r>
          </a:p>
        </p:txBody>
      </p:sp>
    </p:spTree>
    <p:extLst>
      <p:ext uri="{BB962C8B-B14F-4D97-AF65-F5344CB8AC3E}">
        <p14:creationId xmlns:p14="http://schemas.microsoft.com/office/powerpoint/2010/main" val="2218850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</TotalTime>
  <Words>413</Words>
  <Application>Microsoft Macintosh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Propaganda</vt:lpstr>
      <vt:lpstr>From dictionary.com</vt:lpstr>
      <vt:lpstr>Propaganda</vt:lpstr>
      <vt:lpstr>"Ten Commandments of Propaganda"</vt:lpstr>
      <vt:lpstr>The Institute identified seven basic propaganda devices:</vt:lpstr>
      <vt:lpstr>The Institute identified seven basic propaganda devices:</vt:lpstr>
      <vt:lpstr>The Institute identified seven basic propaganda devices:</vt:lpstr>
      <vt:lpstr>The Institute identified seven basic propaganda devices: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Propaganda</dc:title>
  <dc:creator>Preferred Customer</dc:creator>
  <cp:lastModifiedBy>Student</cp:lastModifiedBy>
  <cp:revision>5</cp:revision>
  <dcterms:created xsi:type="dcterms:W3CDTF">2012-02-01T22:10:43Z</dcterms:created>
  <dcterms:modified xsi:type="dcterms:W3CDTF">2015-03-04T15:53:00Z</dcterms:modified>
</cp:coreProperties>
</file>